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9" r:id="rId1"/>
  </p:sldMasterIdLst>
  <p:notesMasterIdLst>
    <p:notesMasterId r:id="rId72"/>
  </p:notesMasterIdLst>
  <p:sldIdLst>
    <p:sldId id="256" r:id="rId2"/>
    <p:sldId id="542" r:id="rId3"/>
    <p:sldId id="543" r:id="rId4"/>
    <p:sldId id="544" r:id="rId5"/>
    <p:sldId id="545" r:id="rId6"/>
    <p:sldId id="593" r:id="rId7"/>
    <p:sldId id="599" r:id="rId8"/>
    <p:sldId id="546" r:id="rId9"/>
    <p:sldId id="547" r:id="rId10"/>
    <p:sldId id="548" r:id="rId11"/>
    <p:sldId id="549" r:id="rId12"/>
    <p:sldId id="550" r:id="rId13"/>
    <p:sldId id="551" r:id="rId14"/>
    <p:sldId id="586" r:id="rId15"/>
    <p:sldId id="552" r:id="rId16"/>
    <p:sldId id="553" r:id="rId17"/>
    <p:sldId id="554" r:id="rId18"/>
    <p:sldId id="585" r:id="rId19"/>
    <p:sldId id="587" r:id="rId20"/>
    <p:sldId id="605" r:id="rId21"/>
    <p:sldId id="555" r:id="rId22"/>
    <p:sldId id="556" r:id="rId23"/>
    <p:sldId id="557" r:id="rId24"/>
    <p:sldId id="558" r:id="rId25"/>
    <p:sldId id="568" r:id="rId26"/>
    <p:sldId id="569" r:id="rId27"/>
    <p:sldId id="570" r:id="rId28"/>
    <p:sldId id="559" r:id="rId29"/>
    <p:sldId id="560" r:id="rId30"/>
    <p:sldId id="561" r:id="rId31"/>
    <p:sldId id="562" r:id="rId32"/>
    <p:sldId id="563" r:id="rId33"/>
    <p:sldId id="564" r:id="rId34"/>
    <p:sldId id="565" r:id="rId35"/>
    <p:sldId id="566" r:id="rId36"/>
    <p:sldId id="567" r:id="rId37"/>
    <p:sldId id="611" r:id="rId38"/>
    <p:sldId id="571" r:id="rId39"/>
    <p:sldId id="600" r:id="rId40"/>
    <p:sldId id="601" r:id="rId41"/>
    <p:sldId id="572" r:id="rId42"/>
    <p:sldId id="602" r:id="rId43"/>
    <p:sldId id="603" r:id="rId44"/>
    <p:sldId id="604" r:id="rId45"/>
    <p:sldId id="573" r:id="rId46"/>
    <p:sldId id="574" r:id="rId47"/>
    <p:sldId id="575" r:id="rId48"/>
    <p:sldId id="576" r:id="rId49"/>
    <p:sldId id="606" r:id="rId50"/>
    <p:sldId id="577" r:id="rId51"/>
    <p:sldId id="588" r:id="rId52"/>
    <p:sldId id="597" r:id="rId53"/>
    <p:sldId id="578" r:id="rId54"/>
    <p:sldId id="579" r:id="rId55"/>
    <p:sldId id="598" r:id="rId56"/>
    <p:sldId id="580" r:id="rId57"/>
    <p:sldId id="581" r:id="rId58"/>
    <p:sldId id="582" r:id="rId59"/>
    <p:sldId id="583" r:id="rId60"/>
    <p:sldId id="589" r:id="rId61"/>
    <p:sldId id="590" r:id="rId62"/>
    <p:sldId id="591" r:id="rId63"/>
    <p:sldId id="595" r:id="rId64"/>
    <p:sldId id="592" r:id="rId65"/>
    <p:sldId id="594" r:id="rId66"/>
    <p:sldId id="584" r:id="rId67"/>
    <p:sldId id="607" r:id="rId68"/>
    <p:sldId id="608" r:id="rId69"/>
    <p:sldId id="609" r:id="rId70"/>
    <p:sldId id="610" r:id="rId71"/>
  </p:sldIdLst>
  <p:sldSz cx="9144000" cy="6858000" type="screen4x3"/>
  <p:notesSz cx="6858000" cy="9144000"/>
  <p:embeddedFontLst>
    <p:embeddedFont>
      <p:font typeface="Tahoma" pitchFamily="34" charset="0"/>
      <p:regular r:id="rId73"/>
      <p:bold r:id="rId74"/>
    </p:embeddedFont>
    <p:embeddedFont>
      <p:font typeface="Calibri" pitchFamily="34" charset="0"/>
      <p:regular r:id="rId75"/>
      <p:bold r:id="rId76"/>
      <p:italic r:id="rId77"/>
      <p:boldItalic r:id="rId78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Umereni stil 2 – Naglašav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2787"/>
    <p:restoredTop sz="90929"/>
  </p:normalViewPr>
  <p:slideViewPr>
    <p:cSldViewPr>
      <p:cViewPr>
        <p:scale>
          <a:sx n="66" d="100"/>
          <a:sy n="66" d="100"/>
        </p:scale>
        <p:origin x="-12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font" Target="fonts/font4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font" Target="fonts/font2.fntdata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font" Target="fonts/font1.fntdata"/><Relationship Id="rId78" Type="http://schemas.openxmlformats.org/officeDocument/2006/relationships/font" Target="fonts/font6.fntdata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font" Target="fonts/font5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zaglavlj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Čuvar mesta za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93B6684-A1E1-45D6-9113-70CA50AB70D4}" type="datetimeFigureOut">
              <a:rPr lang="en-US"/>
              <a:pPr>
                <a:defRPr/>
              </a:pPr>
              <a:t>8/30/2024</a:t>
            </a:fld>
            <a:endParaRPr lang="en-US"/>
          </a:p>
        </p:txBody>
      </p:sp>
      <p:sp>
        <p:nvSpPr>
          <p:cNvPr id="4" name="Čuvar mesta za sliku na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Čuvar mesta za napomen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r-Latn-CS" noProof="0"/>
              <a:t>Kliknite i uredite tekst</a:t>
            </a:r>
          </a:p>
          <a:p>
            <a:pPr lvl="1"/>
            <a:r>
              <a:rPr lang="sr-Latn-CS" noProof="0"/>
              <a:t>Drugi nivo</a:t>
            </a:r>
          </a:p>
          <a:p>
            <a:pPr lvl="2"/>
            <a:r>
              <a:rPr lang="sr-Latn-CS" noProof="0"/>
              <a:t>Treći nivo</a:t>
            </a:r>
          </a:p>
          <a:p>
            <a:pPr lvl="3"/>
            <a:r>
              <a:rPr lang="sr-Latn-CS" noProof="0"/>
              <a:t>Četvrti nivo</a:t>
            </a:r>
          </a:p>
          <a:p>
            <a:pPr lvl="4"/>
            <a:r>
              <a:rPr lang="sr-Latn-CS" noProof="0"/>
              <a:t>Peti nivo</a:t>
            </a:r>
            <a:endParaRPr lang="en-US" noProof="0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59B82021-7DF8-42C2-B9B7-BE2ACC0B64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9240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>
                  <a:cs typeface="+mn-cs"/>
                </a:endParaRPr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297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297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50D3F-4C11-4BC0-AD60-29738A6D09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6D86A-B771-4F33-AA37-0D0E40DAC6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F816C-969B-4B3C-B546-75080FFBF4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slov i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abelu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05419-B913-4D94-9BAC-99351E73F8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sr-Latn-CS" dirty="0"/>
              <a:t>Kliknite i uredite tekst</a:t>
            </a:r>
          </a:p>
          <a:p>
            <a:pPr lvl="1"/>
            <a:r>
              <a:rPr lang="sr-Latn-CS" dirty="0"/>
              <a:t>Drugi nivo</a:t>
            </a:r>
          </a:p>
          <a:p>
            <a:pPr lvl="2"/>
            <a:r>
              <a:rPr lang="sr-Latn-CS" dirty="0"/>
              <a:t>Treći nivo</a:t>
            </a:r>
          </a:p>
          <a:p>
            <a:pPr lvl="3"/>
            <a:r>
              <a:rPr lang="sr-Latn-CS" dirty="0"/>
              <a:t>Četvrti nivo</a:t>
            </a:r>
          </a:p>
          <a:p>
            <a:pPr lvl="4"/>
            <a:r>
              <a:rPr lang="sr-Latn-CS" dirty="0"/>
              <a:t>Peti nivo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86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717EA-415A-4909-AED1-82F4C18FA8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4BB6F-B090-42EE-9E47-D5FB521A5B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3A966-F9D3-406A-9D98-ED989BFA8E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Čuvar mesta za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11F6D-CB72-4D56-84C5-0285A3BA8A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AFF51-96D4-42E5-BAEF-FEEAB3E5CD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8F2B72-FC1D-450A-AEE6-E53ED041B1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74E8B-B339-40EF-A627-955CD40368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lik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4845D-1F16-4118-9EE3-5B16107643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>
                <a:cs typeface="+mn-cs"/>
              </a:endParaRPr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Kliknite i uredite tekst</a:t>
            </a:r>
          </a:p>
          <a:p>
            <a:pPr lvl="1"/>
            <a:r>
              <a:rPr lang="sr-Latn-CS" altLang="en-US"/>
              <a:t>Drugi nivo</a:t>
            </a:r>
          </a:p>
          <a:p>
            <a:pPr lvl="2"/>
            <a:r>
              <a:rPr lang="sr-Latn-CS" altLang="en-US"/>
              <a:t>Treći nivo</a:t>
            </a:r>
          </a:p>
          <a:p>
            <a:pPr lvl="3"/>
            <a:r>
              <a:rPr lang="sr-Latn-CS" altLang="en-US"/>
              <a:t>Četvrti nivo</a:t>
            </a:r>
          </a:p>
          <a:p>
            <a:pPr lvl="4"/>
            <a:r>
              <a:rPr lang="sr-Latn-CS" altLang="en-US"/>
              <a:t>Peti nivo</a:t>
            </a:r>
            <a:endParaRPr lang="en-US" altLang="en-US"/>
          </a:p>
        </p:txBody>
      </p:sp>
      <p:sp>
        <p:nvSpPr>
          <p:cNvPr id="287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cs typeface="Arial" charset="0"/>
              </a:defRPr>
            </a:lvl1pPr>
          </a:lstStyle>
          <a:p>
            <a:pPr>
              <a:defRPr/>
            </a:pPr>
            <a:fld id="{B468FA22-1C38-4104-B63E-43F175F384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5" r:id="rId1"/>
    <p:sldLayoutId id="2147484796" r:id="rId2"/>
    <p:sldLayoutId id="2147484785" r:id="rId3"/>
    <p:sldLayoutId id="2147484786" r:id="rId4"/>
    <p:sldLayoutId id="2147484787" r:id="rId5"/>
    <p:sldLayoutId id="2147484788" r:id="rId6"/>
    <p:sldLayoutId id="2147484789" r:id="rId7"/>
    <p:sldLayoutId id="2147484790" r:id="rId8"/>
    <p:sldLayoutId id="2147484791" r:id="rId9"/>
    <p:sldLayoutId id="2147484792" r:id="rId10"/>
    <p:sldLayoutId id="2147484793" r:id="rId11"/>
    <p:sldLayoutId id="214748479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886200"/>
            <a:ext cx="7162800" cy="1143000"/>
          </a:xfrm>
        </p:spPr>
        <p:txBody>
          <a:bodyPr/>
          <a:lstStyle/>
          <a:p>
            <a:pPr algn="r"/>
            <a:r>
              <a:rPr lang="en-GB" sz="3200" b="1"/>
              <a:t>ФИЗИКАЛН</a:t>
            </a:r>
            <a:r>
              <a:rPr lang="sr-Cyrl-BA" sz="3200" b="1"/>
              <a:t>И ТРЕТМАН РЕСПИРАТОРНИХ БОЛЕСНИКА</a:t>
            </a:r>
            <a:endParaRPr lang="en-US" altLang="en-US" sz="3200" b="1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828800" y="457200"/>
            <a:ext cx="6265863" cy="7078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sr-Cyrl-RS" altLang="en-US" sz="1600" b="1" dirty="0">
                <a:latin typeface="+mj-lt"/>
                <a:cs typeface="Arial" pitchFamily="34" charset="0"/>
              </a:rPr>
              <a:t>Универзитет у </a:t>
            </a:r>
            <a:r>
              <a:rPr lang="sr-Cyrl-RS" altLang="en-US" sz="1600" b="1" dirty="0" err="1">
                <a:latin typeface="+mj-lt"/>
                <a:cs typeface="Arial" pitchFamily="34" charset="0"/>
              </a:rPr>
              <a:t>Кр</a:t>
            </a:r>
            <a:r>
              <a:rPr lang="en-US" altLang="en-US" sz="1600" b="1" dirty="0">
                <a:latin typeface="+mj-lt"/>
                <a:cs typeface="Arial" pitchFamily="34" charset="0"/>
              </a:rPr>
              <a:t>a</a:t>
            </a:r>
            <a:r>
              <a:rPr lang="sr-Cyrl-RS" altLang="en-US" sz="1600" b="1" dirty="0" err="1">
                <a:latin typeface="+mj-lt"/>
                <a:cs typeface="Arial" pitchFamily="34" charset="0"/>
              </a:rPr>
              <a:t>гујевцу</a:t>
            </a:r>
            <a:endParaRPr lang="sr-Cyrl-RS" altLang="en-US" sz="1600" b="1" dirty="0">
              <a:latin typeface="+mj-lt"/>
              <a:cs typeface="Arial" pitchFamily="34" charset="0"/>
            </a:endParaRPr>
          </a:p>
          <a:p>
            <a:pPr eaLnBrk="1" hangingPunct="1"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Cyrl-RS" altLang="en-US" sz="1900" b="1" dirty="0">
                <a:latin typeface="+mj-lt"/>
                <a:cs typeface="Arial" pitchFamily="34" charset="0"/>
              </a:rPr>
              <a:t>ФАКУЛТЕТ МЕДИЦИНСКИХ НАУКА</a:t>
            </a:r>
            <a:endParaRPr lang="en-US" altLang="en-US" sz="1900" dirty="0">
              <a:latin typeface="+mj-lt"/>
              <a:cs typeface="Arial" pitchFamily="34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2250"/>
            <a:ext cx="762000" cy="1038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3" name="Picture 7" descr="C:\Users\User\Desktop\pulm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1219200"/>
            <a:ext cx="29495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248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Рехабилитација</a:t>
            </a:r>
            <a:endParaRPr lang="en-US"/>
          </a:p>
        </p:txBody>
      </p:sp>
      <p:sp>
        <p:nvSpPr>
          <p:cNvPr id="133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Компоненте рехабилитационог програма су:</a:t>
            </a:r>
          </a:p>
          <a:p>
            <a:pPr>
              <a:lnSpc>
                <a:spcPct val="200000"/>
              </a:lnSpc>
              <a:buFont typeface="Tahoma" pitchFamily="34" charset="0"/>
              <a:buAutoNum type="arabicParenR"/>
            </a:pPr>
            <a:r>
              <a:rPr lang="ru-RU"/>
              <a:t> тренинг вежбе, </a:t>
            </a:r>
          </a:p>
          <a:p>
            <a:pPr>
              <a:lnSpc>
                <a:spcPct val="200000"/>
              </a:lnSpc>
              <a:buFont typeface="Tahoma" pitchFamily="34" charset="0"/>
              <a:buAutoNum type="arabicParenR"/>
            </a:pPr>
            <a:r>
              <a:rPr lang="ru-RU"/>
              <a:t> нутриционо саветовање и </a:t>
            </a:r>
          </a:p>
          <a:p>
            <a:pPr>
              <a:lnSpc>
                <a:spcPct val="200000"/>
              </a:lnSpc>
              <a:buFont typeface="Tahoma" pitchFamily="34" charset="0"/>
              <a:buAutoNum type="arabicParenR"/>
            </a:pPr>
            <a:r>
              <a:rPr lang="ru-RU"/>
              <a:t> едукацију. </a:t>
            </a:r>
            <a:endParaRPr 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0738DC9-6DB1-4D0F-BFB4-952A1AACE7CE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</p:cSld>
  <p:clrMapOvr>
    <a:masterClrMapping/>
  </p:clrMapOvr>
  <p:transition advTm="8704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>
                <a:solidFill>
                  <a:srgbClr val="FF0000"/>
                </a:solidFill>
              </a:rPr>
              <a:t>Тренинг вежбе</a:t>
            </a:r>
            <a:endParaRPr lang="en-US" sz="4000" b="1">
              <a:solidFill>
                <a:srgbClr val="FF0000"/>
              </a:solidFill>
            </a:endParaRPr>
          </a:p>
        </p:txBody>
      </p:sp>
      <p:sp>
        <p:nvSpPr>
          <p:cNvPr id="1433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Тренинг вежбе се спроводе бицикл ергометрима или траком, уз праћење бројних физиолошких параметара (максимална потрошња кисеоника, фреквенца срца, извршени рад). </a:t>
            </a:r>
          </a:p>
          <a:p>
            <a:r>
              <a:rPr lang="ru-RU"/>
              <a:t>Нове препоруке уместо бицикла, ходање (нордијаско ходање) !</a:t>
            </a:r>
          </a:p>
          <a:p>
            <a:r>
              <a:rPr lang="ru-RU"/>
              <a:t>Вежбе трају 10 до 45 минута по сеанси, дневно до недељно. </a:t>
            </a:r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D9C8B2C-BFC5-47D7-B393-C1DAF85C47B6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</p:cSld>
  <p:clrMapOvr>
    <a:masterClrMapping/>
  </p:clrMapOvr>
  <p:transition advTm="23099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FF0000"/>
                </a:solidFill>
              </a:rPr>
              <a:t>Тренинг вежбе</a:t>
            </a:r>
            <a:endParaRPr lang="en-US"/>
          </a:p>
        </p:txBody>
      </p:sp>
      <p:sp>
        <p:nvSpPr>
          <p:cNvPr id="1536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Најбољи се резултати постижу након најмање 28 сеанси, који трају током 4 до 10 недеља (дужим програмом се постижу бољи резултати). </a:t>
            </a:r>
          </a:p>
          <a:p>
            <a:r>
              <a:rPr lang="en-US"/>
              <a:t>Код тешких пацијената, са коморбидитетима, примењује се ход коридором до појаве симптома, одмор, те наставак до 20 минута трајања вежби, чак и уз примену оксигенотерапије приликом вежби. </a:t>
            </a:r>
          </a:p>
          <a:p>
            <a:r>
              <a:rPr lang="en-US"/>
              <a:t>И код њих је могуће побољшање пређене дистанце и смањење диспнеје (ниво препоруке Ц). 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4B82DF-CA30-4822-BF48-07260CF0439A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</p:cSld>
  <p:clrMapOvr>
    <a:masterClrMapping/>
  </p:clrMapOvr>
  <p:transition advTm="3022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FF0000"/>
                </a:solidFill>
              </a:rPr>
              <a:t>Тренинг вежбе</a:t>
            </a:r>
            <a:endParaRPr lang="en-US"/>
          </a:p>
        </p:txBody>
      </p:sp>
      <p:sp>
        <p:nvSpPr>
          <p:cNvPr id="1638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Код оних који не могу да учествују у програму саветује се индивидуална вежба, најмање 20-о минутна шетња. </a:t>
            </a:r>
          </a:p>
          <a:p>
            <a:r>
              <a:rPr lang="en-US"/>
              <a:t>Минимално трајање програма рехабилитације је 6 недеља, што је дуже ефекти су бољи (ниво препоруке Б).</a:t>
            </a:r>
          </a:p>
          <a:p>
            <a:endParaRPr lang="en-US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ACDAF81-0BFB-46A8-AA7C-860C34979A62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</p:cSld>
  <p:clrMapOvr>
    <a:masterClrMapping/>
  </p:clrMapOvr>
  <p:transition advTm="15998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Толеранција на напор код пацијената са ХОБП-ом</a:t>
            </a:r>
            <a:endParaRPr lang="en-US" sz="3600" b="1"/>
          </a:p>
        </p:txBody>
      </p:sp>
      <p:sp>
        <p:nvSpPr>
          <p:cNvPr id="1741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Толеранција на напор може бити процењена на два начина:</a:t>
            </a:r>
          </a:p>
          <a:p>
            <a:pPr>
              <a:buFont typeface="Wingdings" pitchFamily="2" charset="2"/>
              <a:buChar char="q"/>
            </a:pPr>
            <a:r>
              <a:rPr lang="ru-RU"/>
              <a:t>  кардиопулмонарним тестом оптерећења (бицикли или покретна трака-тредмил)</a:t>
            </a:r>
          </a:p>
          <a:p>
            <a:pPr>
              <a:buFont typeface="Wingdings" pitchFamily="2" charset="2"/>
              <a:buChar char="q"/>
            </a:pPr>
            <a:r>
              <a:rPr lang="ru-RU"/>
              <a:t>  тестовима хода (најчешће коришћени је 6-минутни тест хода (6МТХ))</a:t>
            </a:r>
          </a:p>
          <a:p>
            <a:r>
              <a:rPr lang="ru-RU"/>
              <a:t>Процена мишићне снаге горњих и доњих екстремитета такође нам може дати драгоцене податке за даље прављење индивидуалног програма респираторне рехабилитације.</a:t>
            </a:r>
            <a:endParaRPr lang="en-US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757D777-C388-4FEA-A029-6358BDC510E6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</p:cSld>
  <p:clrMapOvr>
    <a:masterClrMapping/>
  </p:clrMapOvr>
  <p:transition advTm="2903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b="1"/>
              <a:t>Клинички ентитети ХОБП-а</a:t>
            </a:r>
            <a:endParaRPr lang="en-US" sz="4000"/>
          </a:p>
        </p:txBody>
      </p:sp>
      <p:sp>
        <p:nvSpPr>
          <p:cNvPr id="1843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200000"/>
              </a:lnSpc>
              <a:buFont typeface="Wingdings" pitchFamily="2" charset="2"/>
              <a:buChar char="q"/>
            </a:pPr>
            <a:r>
              <a:rPr lang="en-US" altLang="en-US"/>
              <a:t>Хронични обструктивни бронхитис</a:t>
            </a:r>
          </a:p>
          <a:p>
            <a:pPr eaLnBrk="1" hangingPunct="1">
              <a:lnSpc>
                <a:spcPct val="200000"/>
              </a:lnSpc>
              <a:buFont typeface="Wingdings" pitchFamily="2" charset="2"/>
              <a:buChar char="q"/>
            </a:pPr>
            <a:r>
              <a:rPr lang="en-US" altLang="en-US"/>
              <a:t>Емфизем</a:t>
            </a:r>
          </a:p>
          <a:p>
            <a:pPr eaLnBrk="1" hangingPunct="1">
              <a:lnSpc>
                <a:spcPct val="200000"/>
              </a:lnSpc>
              <a:buFont typeface="Wingdings" pitchFamily="2" charset="2"/>
              <a:buChar char="q"/>
            </a:pPr>
            <a:r>
              <a:rPr lang="en-US" altLang="en-US"/>
              <a:t>Астма</a:t>
            </a:r>
          </a:p>
          <a:p>
            <a:pPr eaLnBrk="1" hangingPunct="1">
              <a:lnSpc>
                <a:spcPct val="200000"/>
              </a:lnSpc>
              <a:buFont typeface="Wingdings" pitchFamily="2" charset="2"/>
              <a:buChar char="q"/>
            </a:pPr>
            <a:r>
              <a:rPr lang="en-US" altLang="en-US"/>
              <a:t>Цистична фиброза</a:t>
            </a:r>
          </a:p>
          <a:p>
            <a:pPr eaLnBrk="1" hangingPunct="1">
              <a:lnSpc>
                <a:spcPct val="200000"/>
              </a:lnSpc>
              <a:buFont typeface="Wingdings" pitchFamily="2" charset="2"/>
              <a:buChar char="q"/>
            </a:pPr>
            <a:r>
              <a:rPr lang="en-US" altLang="en-US"/>
              <a:t>Бронхиектазије</a:t>
            </a:r>
            <a:endParaRPr lang="en-GB" altLang="en-US"/>
          </a:p>
          <a:p>
            <a:endParaRPr lang="en-US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E55F30F-A145-44C7-B773-EDDCE8B2597D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</p:cSld>
  <p:clrMapOvr>
    <a:masterClrMapping/>
  </p:clrMapOvr>
  <p:transition advTm="12066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>
          <a:xfrm>
            <a:off x="1524000" y="3505200"/>
            <a:ext cx="6400800" cy="1752600"/>
          </a:xfrm>
        </p:spPr>
        <p:txBody>
          <a:bodyPr/>
          <a:lstStyle/>
          <a:p>
            <a:pPr algn="r"/>
            <a:r>
              <a:rPr lang="en-US" altLang="en-US" sz="4400" b="1"/>
              <a:t>Респираторна рехабилитација</a:t>
            </a:r>
            <a:endParaRPr lang="en-US" sz="4400"/>
          </a:p>
        </p:txBody>
      </p:sp>
      <p:pic>
        <p:nvPicPr>
          <p:cNvPr id="19459" name="Picture 2" descr="C:\Users\User\Desktop\pulm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21325" y="228600"/>
            <a:ext cx="334168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878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sz="4000" b="1">
                <a:solidFill>
                  <a:srgbClr val="FF0000"/>
                </a:solidFill>
              </a:rPr>
              <a:t>Дефиниција</a:t>
            </a:r>
            <a:r>
              <a:rPr lang="sr-Latn-CS" sz="4000" b="1">
                <a:solidFill>
                  <a:srgbClr val="FF0000"/>
                </a:solidFill>
              </a:rPr>
              <a:t> </a:t>
            </a:r>
            <a:r>
              <a:rPr lang="en-US"/>
              <a:t> </a:t>
            </a:r>
          </a:p>
        </p:txBody>
      </p:sp>
      <p:sp>
        <p:nvSpPr>
          <p:cNvPr id="2048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762000" y="1600200"/>
            <a:ext cx="8077200" cy="4114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altLang="en-US"/>
              <a:t>"Плу</a:t>
            </a:r>
            <a:r>
              <a:rPr lang="en-US" altLang="en-US"/>
              <a:t>ћ</a:t>
            </a:r>
            <a:r>
              <a:rPr lang="ru-RU" altLang="en-US"/>
              <a:t>на рехабилитација је процес који систематично користи научно засноване дијагностичке и евалуационе могућности у циљу постизања оптималног дневног функционисања и квалитета живота везаног за здравље појединачних</a:t>
            </a:r>
            <a:r>
              <a:rPr lang="sr-Latn-CS" altLang="en-US"/>
              <a:t> </a:t>
            </a:r>
            <a:r>
              <a:rPr lang="ru-RU" altLang="en-US"/>
              <a:t>пацијената који пате од инвалидитета узрокованог</a:t>
            </a:r>
            <a:r>
              <a:rPr lang="sr-Latn-CS" altLang="en-US"/>
              <a:t> </a:t>
            </a:r>
            <a:r>
              <a:rPr lang="ru-RU" altLang="en-US"/>
              <a:t>хроничном респираторном болешћу, што се мери</a:t>
            </a:r>
            <a:r>
              <a:rPr lang="sr-Latn-CS" altLang="en-US"/>
              <a:t> </a:t>
            </a:r>
            <a:r>
              <a:rPr lang="ru-RU" altLang="en-US"/>
              <a:t>клинички и/или физиолошки релевантним мерама„</a:t>
            </a:r>
            <a:endParaRPr lang="en-US" altLang="en-US"/>
          </a:p>
          <a:p>
            <a:endParaRPr lang="en-US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2BF981F-22F8-4BD2-A6D5-E292D4E160CC}" type="slidenum">
              <a:rPr lang="en-US" altLang="en-US" smtClean="0"/>
              <a:pPr/>
              <a:t>17</a:t>
            </a:fld>
            <a:endParaRPr lang="en-US" altLang="en-US"/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0" y="6550025"/>
            <a:ext cx="8153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Celli BR. Pulmonary rehabilitation in patients with COPD. Am J Respir Crit Care Med 1995; 152:861-4 </a:t>
            </a:r>
          </a:p>
        </p:txBody>
      </p:sp>
    </p:spTree>
  </p:cSld>
  <p:clrMapOvr>
    <a:masterClrMapping/>
  </p:clrMapOvr>
  <p:transition advTm="2641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sz="2400" b="1">
                <a:solidFill>
                  <a:srgbClr val="FF0000"/>
                </a:solidFill>
              </a:rPr>
              <a:t>Дефиниција радне групе Европског Респираторног Удружења (ЕРС) и Америчког торакалног Друштва(АТС) </a:t>
            </a:r>
            <a:endParaRPr lang="en-US" sz="2400"/>
          </a:p>
        </p:txBody>
      </p:sp>
      <p:sp>
        <p:nvSpPr>
          <p:cNvPr id="2150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76400"/>
            <a:ext cx="8153400" cy="4114800"/>
          </a:xfrm>
        </p:spPr>
        <p:txBody>
          <a:bodyPr/>
          <a:lstStyle/>
          <a:p>
            <a:r>
              <a:rPr lang="ru-RU"/>
              <a:t>Плућна рехабилитација је научно потврђена, мултидисциплинарна и обухвата низ интервенција за пацијенте са симптомима хроничне болести плућа, који им ограничавају </a:t>
            </a:r>
            <a:r>
              <a:rPr lang="en-US"/>
              <a:t>АДЖ </a:t>
            </a:r>
            <a:r>
              <a:rPr lang="ru-RU"/>
              <a:t>. </a:t>
            </a:r>
          </a:p>
          <a:p>
            <a:r>
              <a:rPr lang="ru-RU"/>
              <a:t>Интегрисана у индивидуално лечење пацијента, плућна</a:t>
            </a:r>
            <a:r>
              <a:rPr lang="sr-Latn-CS"/>
              <a:t> </a:t>
            </a:r>
            <a:r>
              <a:rPr lang="ru-RU"/>
              <a:t>рехабилитација је осмишљена како би редуковала симптоме, одржала функционални статус, повећала активно учешће болесника и смањила трошкове здрвствене заштите кроз стабилизацију системских манифестација ове болести”</a:t>
            </a:r>
            <a:endParaRPr lang="en-US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15C1860-99CA-4ACA-BFB3-9AF887748F04}" type="slidenum">
              <a:rPr lang="en-US" altLang="en-US" smtClean="0"/>
              <a:pPr/>
              <a:t>18</a:t>
            </a:fld>
            <a:endParaRPr lang="en-US" altLang="en-US"/>
          </a:p>
        </p:txBody>
      </p:sp>
      <p:sp>
        <p:nvSpPr>
          <p:cNvPr id="21509" name="Rectangle 4"/>
          <p:cNvSpPr>
            <a:spLocks noChangeArrowheads="1"/>
          </p:cNvSpPr>
          <p:nvPr/>
        </p:nvSpPr>
        <p:spPr bwMode="auto">
          <a:xfrm>
            <a:off x="0" y="6273800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Singh SJ, Richard L, Wallack Z, et al. Learn from the past and create the future: the 2013 ATS/ERS statement on pulmonary rehabilitation. Eur Respir J 2013; 42:1169-1174. </a:t>
            </a:r>
          </a:p>
        </p:txBody>
      </p:sp>
    </p:spTree>
  </p:cSld>
  <p:clrMapOvr>
    <a:masterClrMapping/>
  </p:clrMapOvr>
  <p:transition advTm="3662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sz="3600" b="1"/>
              <a:t>Респираторна рехабилитација </a:t>
            </a:r>
          </a:p>
        </p:txBody>
      </p:sp>
      <p:sp>
        <p:nvSpPr>
          <p:cNvPr id="2253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Главни и обавезни сегмент програма РР јесте физички тренинг. </a:t>
            </a:r>
          </a:p>
          <a:p>
            <a:r>
              <a:rPr lang="ru-RU"/>
              <a:t>Физички тренинг подразумева тренинг снаге и/или тренинг издржљивости. </a:t>
            </a:r>
            <a:endParaRPr lang="sr-Latn-CS"/>
          </a:p>
          <a:p>
            <a:r>
              <a:rPr lang="ru-RU"/>
              <a:t>Најбоље је ако је могуће спровести обе врсте тренинга.</a:t>
            </a:r>
          </a:p>
          <a:p>
            <a:r>
              <a:rPr lang="ru-RU"/>
              <a:t>Оно што би требало да претходи сваком физичком тренингу јесу</a:t>
            </a:r>
            <a:r>
              <a:rPr lang="sr-Latn-CS"/>
              <a:t>:</a:t>
            </a:r>
            <a:r>
              <a:rPr lang="ru-RU"/>
              <a:t> мере грудне физиотерапије (аеросол терапија, постурална дренажа, вежбе дијафрагмалног дисања, вежбе форсираног експиријума).</a:t>
            </a:r>
            <a:endParaRPr lang="en-US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2CEB2DE-0137-4261-8972-7514E033D9A6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</p:cSld>
  <p:clrMapOvr>
    <a:masterClrMapping/>
  </p:clrMapOvr>
  <p:transition advTm="3220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Рехабилитација</a:t>
            </a:r>
          </a:p>
        </p:txBody>
      </p:sp>
      <p:sp>
        <p:nvSpPr>
          <p:cNvPr id="512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Плућна рехабилитација се може дефинисати као мултидисциплинарни програм бриге за пацијента са хроничним оштећењем, које је индивидуално осмишљено, за оптимизирање физичког и социјалног стања и независности од помоћи других. </a:t>
            </a:r>
          </a:p>
          <a:p>
            <a:r>
              <a:rPr lang="en-US"/>
              <a:t>Примарни циљ плућне рехабилитације је смањење симптома, побољшање квалитета живота и повећање могућности физичких и емоционалних свакодневних активности.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B97231D-81F2-426B-89EA-30D9D3D0E52C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  <p:transition advTm="3022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Главни циљеви респираторне кинезитерапије су:</a:t>
            </a:r>
          </a:p>
        </p:txBody>
      </p:sp>
      <p:sp>
        <p:nvSpPr>
          <p:cNvPr id="2355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pPr>
              <a:lnSpc>
                <a:spcPct val="200000"/>
              </a:lnSpc>
              <a:buFont typeface="Tahoma" pitchFamily="34" charset="0"/>
              <a:buAutoNum type="arabicParenR"/>
            </a:pPr>
            <a:r>
              <a:rPr lang="en-US"/>
              <a:t>Повећање вентилације плућа</a:t>
            </a:r>
          </a:p>
          <a:p>
            <a:pPr>
              <a:lnSpc>
                <a:spcPct val="200000"/>
              </a:lnSpc>
              <a:buFont typeface="Tahoma" pitchFamily="34" charset="0"/>
              <a:buAutoNum type="arabicParenR"/>
            </a:pPr>
            <a:r>
              <a:rPr lang="en-US"/>
              <a:t>Смањење утрошка Е потребне за дисање</a:t>
            </a:r>
          </a:p>
          <a:p>
            <a:pPr>
              <a:lnSpc>
                <a:spcPct val="200000"/>
              </a:lnSpc>
              <a:buFont typeface="Tahoma" pitchFamily="34" charset="0"/>
              <a:buAutoNum type="arabicParenR"/>
            </a:pPr>
            <a:r>
              <a:rPr lang="en-US"/>
              <a:t>Олакшање или спречавање напада отежаног дисања и гушења</a:t>
            </a:r>
          </a:p>
          <a:p>
            <a:pPr>
              <a:lnSpc>
                <a:spcPct val="200000"/>
              </a:lnSpc>
              <a:buFont typeface="Tahoma" pitchFamily="34" charset="0"/>
              <a:buAutoNum type="arabicParenR"/>
            </a:pPr>
            <a:r>
              <a:rPr lang="en-US"/>
              <a:t>Повећање покретљивости грудног коша</a:t>
            </a:r>
          </a:p>
          <a:p>
            <a:pPr>
              <a:lnSpc>
                <a:spcPct val="200000"/>
              </a:lnSpc>
              <a:buFont typeface="Tahoma" pitchFamily="34" charset="0"/>
              <a:buAutoNum type="arabicParenR"/>
            </a:pPr>
            <a:r>
              <a:rPr lang="en-US"/>
              <a:t>Уклањање бронхогеног секрета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7EC5E8C-DEE2-4E93-BB0F-F5FE3AF7D623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</p:cSld>
  <p:clrMapOvr>
    <a:masterClrMapping/>
  </p:clrMapOvr>
  <p:transition advTm="19238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altLang="en-US" sz="3600" b="1"/>
              <a:t>Респираторна рехабилитација</a:t>
            </a:r>
            <a:endParaRPr lang="en-US" sz="3600"/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pPr marL="533400" indent="-533400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en-US" altLang="en-US" dirty="0" err="1"/>
              <a:t>Тоалета</a:t>
            </a:r>
            <a:r>
              <a:rPr lang="en-US" altLang="en-US" dirty="0"/>
              <a:t> </a:t>
            </a:r>
            <a:r>
              <a:rPr lang="en-US" altLang="en-US" dirty="0" err="1"/>
              <a:t>бронха</a:t>
            </a:r>
            <a:endParaRPr lang="en-US" altLang="en-US" dirty="0"/>
          </a:p>
          <a:p>
            <a:pPr marL="533400" indent="-533400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en-US" altLang="en-US" dirty="0" err="1"/>
              <a:t>Одлагање</a:t>
            </a:r>
            <a:r>
              <a:rPr lang="en-US" altLang="en-US" dirty="0"/>
              <a:t> </a:t>
            </a:r>
            <a:r>
              <a:rPr lang="en-US" altLang="en-US" dirty="0" err="1"/>
              <a:t>колабирања</a:t>
            </a:r>
            <a:r>
              <a:rPr lang="en-US" altLang="en-US" dirty="0"/>
              <a:t> </a:t>
            </a:r>
            <a:r>
              <a:rPr lang="en-US" altLang="en-US" dirty="0" err="1"/>
              <a:t>бронха</a:t>
            </a:r>
            <a:endParaRPr lang="en-US" altLang="en-US" dirty="0"/>
          </a:p>
          <a:p>
            <a:pPr marL="533400" indent="-533400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en-US" altLang="en-US" dirty="0" err="1"/>
              <a:t>Продубљивање</a:t>
            </a:r>
            <a:r>
              <a:rPr lang="en-US" altLang="en-US" dirty="0"/>
              <a:t> </a:t>
            </a:r>
            <a:r>
              <a:rPr lang="en-US" altLang="en-US" dirty="0" err="1"/>
              <a:t>дисања</a:t>
            </a:r>
            <a:endParaRPr lang="en-US" altLang="en-US" dirty="0"/>
          </a:p>
          <a:p>
            <a:pPr marL="533400" indent="-533400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en-US" altLang="en-US" dirty="0" err="1"/>
              <a:t>Успорење</a:t>
            </a:r>
            <a:r>
              <a:rPr lang="en-US" altLang="en-US" dirty="0"/>
              <a:t> </a:t>
            </a:r>
            <a:r>
              <a:rPr lang="en-US" altLang="en-US" dirty="0" err="1"/>
              <a:t>ритма</a:t>
            </a:r>
            <a:r>
              <a:rPr lang="en-US" altLang="en-US" dirty="0"/>
              <a:t> </a:t>
            </a:r>
            <a:r>
              <a:rPr lang="en-US" altLang="en-US" dirty="0" err="1"/>
              <a:t>дисања</a:t>
            </a:r>
            <a:endParaRPr lang="en-US" altLang="en-US" dirty="0"/>
          </a:p>
          <a:p>
            <a:pPr marL="533400" indent="-533400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en-US" altLang="en-US" dirty="0" err="1"/>
              <a:t>Мобилизација</a:t>
            </a:r>
            <a:r>
              <a:rPr lang="en-US" altLang="en-US" dirty="0"/>
              <a:t> </a:t>
            </a:r>
            <a:r>
              <a:rPr lang="en-US" altLang="en-US" dirty="0" err="1"/>
              <a:t>торакса</a:t>
            </a:r>
            <a:r>
              <a:rPr lang="en-US" altLang="en-US" dirty="0"/>
              <a:t> </a:t>
            </a:r>
            <a:r>
              <a:rPr lang="en-US" altLang="en-US" dirty="0" err="1"/>
              <a:t>уз</a:t>
            </a:r>
            <a:r>
              <a:rPr lang="en-US" altLang="en-US" dirty="0"/>
              <a:t> </a:t>
            </a:r>
            <a:r>
              <a:rPr lang="en-US" altLang="en-US" dirty="0" err="1"/>
              <a:t>ангажовање</a:t>
            </a:r>
            <a:r>
              <a:rPr lang="en-US" altLang="en-US" dirty="0"/>
              <a:t> </a:t>
            </a:r>
            <a:r>
              <a:rPr lang="en-US" altLang="en-US" dirty="0" err="1"/>
              <a:t>предњег</a:t>
            </a:r>
            <a:r>
              <a:rPr lang="en-US" altLang="en-US" dirty="0"/>
              <a:t> </a:t>
            </a:r>
            <a:r>
              <a:rPr lang="en-US" altLang="en-US" dirty="0" err="1"/>
              <a:t>трбушног</a:t>
            </a:r>
            <a:r>
              <a:rPr lang="en-US" altLang="en-US" dirty="0"/>
              <a:t> </a:t>
            </a:r>
            <a:r>
              <a:rPr lang="en-US" altLang="en-US" dirty="0" err="1"/>
              <a:t>зида</a:t>
            </a:r>
            <a:r>
              <a:rPr lang="en-US" altLang="en-US" dirty="0"/>
              <a:t> </a:t>
            </a:r>
            <a:r>
              <a:rPr lang="en-US" altLang="en-US" dirty="0" err="1"/>
              <a:t>као</a:t>
            </a:r>
            <a:r>
              <a:rPr lang="en-US" altLang="en-US" dirty="0"/>
              <a:t> </a:t>
            </a:r>
            <a:r>
              <a:rPr lang="en-US" altLang="en-US" dirty="0" err="1"/>
              <a:t>потпора</a:t>
            </a:r>
            <a:r>
              <a:rPr lang="en-US" altLang="en-US" dirty="0"/>
              <a:t> у </a:t>
            </a:r>
            <a:r>
              <a:rPr lang="en-US" altLang="en-US" dirty="0" err="1"/>
              <a:t>раду</a:t>
            </a:r>
            <a:r>
              <a:rPr lang="en-US" altLang="en-US" dirty="0"/>
              <a:t> </a:t>
            </a:r>
            <a:r>
              <a:rPr lang="en-US" altLang="en-US" dirty="0" err="1"/>
              <a:t>дијафрагме</a:t>
            </a:r>
            <a:endParaRPr lang="en-US" altLang="en-US" dirty="0"/>
          </a:p>
          <a:p>
            <a:pPr marL="533400" indent="-533400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en-US" altLang="en-US" dirty="0" err="1"/>
              <a:t>Побољшање</a:t>
            </a:r>
            <a:r>
              <a:rPr lang="en-US" altLang="en-US" dirty="0"/>
              <a:t> </a:t>
            </a:r>
            <a:r>
              <a:rPr lang="en-US" altLang="en-US" dirty="0" err="1"/>
              <a:t>постуралног</a:t>
            </a:r>
            <a:r>
              <a:rPr lang="en-US" altLang="en-US" dirty="0"/>
              <a:t> </a:t>
            </a:r>
            <a:r>
              <a:rPr lang="en-US" altLang="en-US" dirty="0" err="1"/>
              <a:t>става</a:t>
            </a:r>
            <a:endParaRPr lang="en-US" altLang="en-US" dirty="0"/>
          </a:p>
          <a:p>
            <a:pPr marL="533400" indent="-533400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en-US" altLang="en-US" dirty="0" err="1"/>
              <a:t>Побољшање</a:t>
            </a:r>
            <a:r>
              <a:rPr lang="en-US" altLang="en-US" dirty="0"/>
              <a:t> </a:t>
            </a:r>
            <a:r>
              <a:rPr lang="en-US" altLang="en-US" dirty="0" err="1"/>
              <a:t>кондиције</a:t>
            </a:r>
            <a:r>
              <a:rPr lang="en-US" altLang="en-US" dirty="0"/>
              <a:t> </a:t>
            </a:r>
            <a:r>
              <a:rPr lang="en-US" altLang="en-US" dirty="0" err="1"/>
              <a:t>болесника</a:t>
            </a:r>
            <a:endParaRPr lang="en-GB" alt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1D48001-B2C5-445F-A075-786C7BF94044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</p:cSld>
  <p:clrMapOvr>
    <a:masterClrMapping/>
  </p:clrMapOvr>
  <p:transition advTm="20823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Bef>
                <a:spcPts val="3000"/>
              </a:spcBef>
              <a:buFontTx/>
              <a:buNone/>
              <a:defRPr/>
            </a:pPr>
            <a:r>
              <a:rPr lang="sr-Cyrl-RS" altLang="en-US" dirty="0"/>
              <a:t>Примењује следеће методе:</a:t>
            </a:r>
          </a:p>
          <a:p>
            <a:pPr marL="536575" indent="0" eaLnBrk="1" hangingPunct="1">
              <a:lnSpc>
                <a:spcPct val="150000"/>
              </a:lnSpc>
              <a:spcBef>
                <a:spcPts val="1200"/>
              </a:spcBef>
              <a:buFontTx/>
              <a:buAutoNum type="arabicPeriod"/>
              <a:defRPr/>
            </a:pPr>
            <a:r>
              <a:rPr lang="sr-Cyrl-RS" altLang="en-US" dirty="0"/>
              <a:t>Инхалациона (аеросол) Тх (пре дренаже)</a:t>
            </a:r>
          </a:p>
          <a:p>
            <a:pPr marL="536575" indent="0" eaLnBrk="1" hangingPunct="1">
              <a:lnSpc>
                <a:spcPct val="150000"/>
              </a:lnSpc>
              <a:spcBef>
                <a:spcPts val="1200"/>
              </a:spcBef>
              <a:buFontTx/>
              <a:buAutoNum type="arabicPeriod"/>
              <a:defRPr/>
            </a:pPr>
            <a:r>
              <a:rPr lang="sr-Cyrl-RS" altLang="en-US" dirty="0"/>
              <a:t>Бронходренажа</a:t>
            </a:r>
          </a:p>
          <a:p>
            <a:pPr marL="536575" indent="0" eaLnBrk="1" hangingPunct="1">
              <a:lnSpc>
                <a:spcPct val="150000"/>
              </a:lnSpc>
              <a:spcBef>
                <a:spcPts val="1200"/>
              </a:spcBef>
              <a:buFontTx/>
              <a:buAutoNum type="arabicPeriod"/>
              <a:defRPr/>
            </a:pPr>
            <a:r>
              <a:rPr lang="sr-Cyrl-RS" altLang="en-US" dirty="0"/>
              <a:t>Релаксација (пре вежби дисања)</a:t>
            </a:r>
          </a:p>
          <a:p>
            <a:pPr marL="536575" indent="0" eaLnBrk="1" hangingPunct="1">
              <a:lnSpc>
                <a:spcPct val="150000"/>
              </a:lnSpc>
              <a:spcBef>
                <a:spcPts val="1200"/>
              </a:spcBef>
              <a:buFontTx/>
              <a:buAutoNum type="arabicPeriod"/>
              <a:defRPr/>
            </a:pPr>
            <a:r>
              <a:rPr lang="sr-Cyrl-RS" altLang="en-US" dirty="0"/>
              <a:t>Вежбе дисања</a:t>
            </a:r>
          </a:p>
          <a:p>
            <a:pPr marL="536575" indent="0" eaLnBrk="1" hangingPunct="1">
              <a:lnSpc>
                <a:spcPct val="150000"/>
              </a:lnSpc>
              <a:spcBef>
                <a:spcPts val="1200"/>
              </a:spcBef>
              <a:buFontTx/>
              <a:buAutoNum type="arabicPeriod"/>
              <a:defRPr/>
            </a:pPr>
            <a:r>
              <a:rPr lang="sr-Cyrl-RS" altLang="en-US" dirty="0"/>
              <a:t>Опште кондиционе</a:t>
            </a:r>
            <a:r>
              <a:rPr lang="en-US" altLang="en-US" dirty="0"/>
              <a:t> </a:t>
            </a:r>
            <a:r>
              <a:rPr lang="sr-Cyrl-RS" altLang="en-US" dirty="0"/>
              <a:t>вежбе</a:t>
            </a:r>
          </a:p>
          <a:p>
            <a:pPr marL="536575" indent="0" eaLnBrk="1" hangingPunct="1">
              <a:lnSpc>
                <a:spcPct val="150000"/>
              </a:lnSpc>
              <a:spcBef>
                <a:spcPts val="1200"/>
              </a:spcBef>
              <a:buFontTx/>
              <a:buAutoNum type="arabicPeriod"/>
              <a:defRPr/>
            </a:pPr>
            <a:r>
              <a:rPr lang="sr-Cyrl-RS" altLang="en-US" dirty="0"/>
              <a:t>Климатотерапија</a:t>
            </a:r>
            <a:endParaRPr lang="en-US" altLang="en-US" dirty="0"/>
          </a:p>
          <a:p>
            <a:pPr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C3F5395-ADC1-44C9-A6BE-E9FC4EC843E3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</p:cSld>
  <p:clrMapOvr>
    <a:masterClrMapping/>
  </p:clrMapOvr>
  <p:transition advTm="15368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/>
              <a:t>Инхалациона (аеросол) терапија</a:t>
            </a:r>
            <a:endParaRPr lang="en-US" sz="3600"/>
          </a:p>
        </p:txBody>
      </p:sp>
      <p:sp>
        <p:nvSpPr>
          <p:cNvPr id="2662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en-US"/>
              <a:t>Припрема за бронходренажу, а примењује:</a:t>
            </a:r>
          </a:p>
          <a:p>
            <a:pPr lvl="1" eaLnBrk="1" hangingPunct="1">
              <a:spcBef>
                <a:spcPts val="1800"/>
              </a:spcBef>
              <a:buFont typeface="Calibri" pitchFamily="34" charset="0"/>
              <a:buChar char="-"/>
            </a:pPr>
            <a:r>
              <a:rPr lang="ru-RU" altLang="en-US" sz="2400"/>
              <a:t>бронходилататоре – салбутамол</a:t>
            </a:r>
          </a:p>
          <a:p>
            <a:pPr lvl="1" eaLnBrk="1" hangingPunct="1">
              <a:spcBef>
                <a:spcPts val="1800"/>
              </a:spcBef>
              <a:buFont typeface="Calibri" pitchFamily="34" charset="0"/>
              <a:buChar char="-"/>
            </a:pPr>
            <a:r>
              <a:rPr lang="ru-RU" altLang="en-US" sz="2400"/>
              <a:t>секретолитике - мукодин, неке минералне воде...</a:t>
            </a:r>
          </a:p>
          <a:p>
            <a:pPr lvl="1" eaLnBrk="1" hangingPunct="1">
              <a:spcBef>
                <a:spcPts val="1800"/>
              </a:spcBef>
              <a:buFont typeface="Calibri" pitchFamily="34" charset="0"/>
              <a:buChar char="-"/>
            </a:pPr>
            <a:r>
              <a:rPr lang="ru-RU" altLang="en-US" sz="2400"/>
              <a:t>физиолошки раствор</a:t>
            </a:r>
          </a:p>
          <a:p>
            <a:pPr lvl="1" eaLnBrk="1" hangingPunct="1">
              <a:spcBef>
                <a:spcPts val="1800"/>
              </a:spcBef>
              <a:buFont typeface="Calibri" pitchFamily="34" charset="0"/>
              <a:buChar char="-"/>
            </a:pPr>
            <a:r>
              <a:rPr lang="ru-RU" altLang="en-US" sz="2400"/>
              <a:t>Нистатин (некада) - да се делује на кандиду</a:t>
            </a:r>
            <a:endParaRPr lang="en-US" altLang="en-US" sz="2400"/>
          </a:p>
          <a:p>
            <a:pPr lvl="1" eaLnBrk="1" hangingPunct="1">
              <a:spcBef>
                <a:spcPts val="1800"/>
              </a:spcBef>
              <a:buFont typeface="Arial" charset="0"/>
              <a:buChar char="•"/>
            </a:pPr>
            <a:endParaRPr lang="ru-RU" altLang="en-US" sz="2400"/>
          </a:p>
          <a:p>
            <a:pPr eaLnBrk="1" hangingPunct="1"/>
            <a:r>
              <a:rPr lang="ru-RU" altLang="en-US"/>
              <a:t>Добро хидрирање (унос течности) је најбољи секретолитик</a:t>
            </a:r>
            <a:endParaRPr lang="en-US" altLang="en-US"/>
          </a:p>
          <a:p>
            <a:pPr>
              <a:buFont typeface="Wingdings" pitchFamily="2" charset="2"/>
              <a:buNone/>
            </a:pPr>
            <a:endParaRPr lang="en-US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2593033-44A2-43DE-80FF-99C1463FB990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</p:cSld>
  <p:clrMapOvr>
    <a:masterClrMapping/>
  </p:clrMapOvr>
  <p:transition advTm="21707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/>
              <a:t>Инхалациона (аеросол) терапија</a:t>
            </a:r>
            <a:endParaRPr lang="en-US" sz="3600"/>
          </a:p>
        </p:txBody>
      </p:sp>
      <p:sp>
        <p:nvSpPr>
          <p:cNvPr id="2765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00200"/>
            <a:ext cx="7620000" cy="4114800"/>
          </a:xfrm>
        </p:spPr>
        <p:txBody>
          <a:bodyPr/>
          <a:lstStyle/>
          <a:p>
            <a:r>
              <a:rPr lang="en-US" altLang="en-US"/>
              <a:t>Аеросол терапију апликујемо помоћу стандардне инхалете (</a:t>
            </a:r>
            <a:r>
              <a:rPr lang="en-US" altLang="en-US" u="sng"/>
              <a:t>jet-nebulizator</a:t>
            </a:r>
            <a:r>
              <a:rPr lang="en-US" altLang="en-US"/>
              <a:t>) са континуираним притиском  од 5kPa.</a:t>
            </a:r>
          </a:p>
          <a:p>
            <a:r>
              <a:rPr lang="ru-RU"/>
              <a:t>Уколико постоји отежана експекторација, онда се може применити </a:t>
            </a:r>
            <a:r>
              <a:rPr lang="ru-RU" u="sng"/>
              <a:t>интрапулмонална  перкусиона машина </a:t>
            </a:r>
            <a:r>
              <a:rPr lang="ru-RU"/>
              <a:t>која потпомаже мобилизацију секрета из свих делова бронхијалног стабла.</a:t>
            </a:r>
            <a:endParaRPr lang="en-US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60A9348-ABEE-4D78-A2EB-1FF832D2FD37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</p:cSld>
  <p:clrMapOvr>
    <a:masterClrMapping/>
  </p:clrMapOvr>
  <p:transition advTm="17745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ПОСТУРАЛНА ДРЕНАЖА</a:t>
            </a:r>
            <a:endParaRPr lang="en-US" sz="3600"/>
          </a:p>
        </p:txBody>
      </p:sp>
      <p:sp>
        <p:nvSpPr>
          <p:cNvPr id="2867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Положајна дренажа је основни метод за уклањање секрета из</a:t>
            </a:r>
            <a:r>
              <a:rPr lang="sr-Latn-CS"/>
              <a:t> </a:t>
            </a:r>
            <a:r>
              <a:rPr lang="en-US"/>
              <a:t>дисајних путева, чиме се поправља пролазност дисајних путева, смањује се степен опструкције струјању ваздуха</a:t>
            </a:r>
            <a:r>
              <a:rPr lang="sr-Latn-CS"/>
              <a:t> (</a:t>
            </a:r>
            <a:r>
              <a:rPr lang="en-US"/>
              <a:t>боља ефикасност АБ терапије).</a:t>
            </a:r>
          </a:p>
          <a:p>
            <a:r>
              <a:rPr lang="en-US"/>
              <a:t>Спроводи се постављањем пацијента у одговарајући положај,</a:t>
            </a:r>
            <a:r>
              <a:rPr lang="sr-Latn-CS"/>
              <a:t> </a:t>
            </a:r>
            <a:r>
              <a:rPr lang="en-US"/>
              <a:t>или на специјални кревет за дренажу (Макањијев кревет).</a:t>
            </a:r>
          </a:p>
          <a:p>
            <a:endParaRPr lang="en-US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9FCCF96-50B9-407C-ACB4-6E72160971E2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</p:cSld>
  <p:clrMapOvr>
    <a:masterClrMapping/>
  </p:clrMapOvr>
  <p:transition advTm="2384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sz="3600" b="1"/>
              <a:t>ПОСТУРАЛНА ДРЕНАЖА</a:t>
            </a:r>
          </a:p>
        </p:txBody>
      </p:sp>
      <p:sp>
        <p:nvSpPr>
          <p:cNvPr id="2969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7467600" cy="4114800"/>
          </a:xfrm>
        </p:spPr>
        <p:txBody>
          <a:bodyPr/>
          <a:lstStyle/>
          <a:p>
            <a:r>
              <a:rPr lang="en-US"/>
              <a:t>Постурална дренажа започиње стављањем пацијента у дренажни положај (који је дефинисан сегментом плућа где је индиковано дренирање). </a:t>
            </a:r>
          </a:p>
          <a:p>
            <a:r>
              <a:rPr lang="en-US"/>
              <a:t>Током дренирања спроводи се вибрација, са вибромасажерима или мануелно. </a:t>
            </a:r>
          </a:p>
          <a:p>
            <a:r>
              <a:rPr lang="en-US"/>
              <a:t>Вибрације се повећавају за време експираторне фазе респираторног циклуса.</a:t>
            </a:r>
            <a:endParaRPr lang="sr-Latn-CS"/>
          </a:p>
          <a:p>
            <a:r>
              <a:rPr lang="en-US"/>
              <a:t>Трајање 15-30 минута. 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94E35DF-AB3E-4C33-B52C-C743AEA2FCA0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</p:cSld>
  <p:clrMapOvr>
    <a:masterClrMapping/>
  </p:clrMapOvr>
  <p:transition advTm="23982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en-US" sz="3600" b="1"/>
              <a:t>ПОСТУРАЛНА ДРЕНАЖА</a:t>
            </a:r>
            <a:endParaRPr lang="en-US" sz="3600"/>
          </a:p>
        </p:txBody>
      </p:sp>
      <p:sp>
        <p:nvSpPr>
          <p:cNvPr id="3072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Мануелна перкусија се показала ефикаснија јер накупљени ваздух између тела пацијента и дланова савијених шака у виду кашике појачава јачину притиска на третирани део за време перкусије. </a:t>
            </a:r>
          </a:p>
          <a:p>
            <a:r>
              <a:rPr lang="en-US"/>
              <a:t>Перкусија се врши у другој трећини експиријума да би експиријум био што потпунији.</a:t>
            </a:r>
          </a:p>
          <a:p>
            <a:r>
              <a:rPr lang="en-US"/>
              <a:t>Значајан утицај гравитационе силе који евакуише бронхијални секрет према проксималним зонама бронхијалног стабла.</a:t>
            </a:r>
          </a:p>
          <a:p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F314F14-E64B-4E0C-8F24-152E530291D7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</p:cSld>
  <p:clrMapOvr>
    <a:masterClrMapping/>
  </p:clrMapOvr>
  <p:transition advTm="24389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altLang="en-US" sz="3600" b="1"/>
              <a:t>Дренажа дисајних путева</a:t>
            </a:r>
            <a:endParaRPr lang="en-US" sz="3600"/>
          </a:p>
        </p:txBody>
      </p:sp>
      <p:sp>
        <p:nvSpPr>
          <p:cNvPr id="3174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76400"/>
            <a:ext cx="8153400" cy="4114800"/>
          </a:xfrm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lang="ru-RU" altLang="en-US"/>
              <a:t>Примењује се на Макањијевом кревету за дренирање (има могућност да се мења нагиб кревета)</a:t>
            </a:r>
            <a:endParaRPr lang="en-US" altLang="en-US"/>
          </a:p>
          <a:p>
            <a:pPr eaLnBrk="1" hangingPunct="1">
              <a:spcBef>
                <a:spcPts val="600"/>
              </a:spcBef>
            </a:pPr>
            <a:r>
              <a:rPr lang="ru-RU" altLang="en-US"/>
              <a:t>Положај пацијента за дренажу може да буде:</a:t>
            </a:r>
            <a:r>
              <a:rPr lang="ru-RU" altLang="en-US" sz="2000"/>
              <a:t/>
            </a:r>
            <a:br>
              <a:rPr lang="ru-RU" altLang="en-US" sz="2000"/>
            </a:br>
            <a:r>
              <a:rPr lang="sr-Latn-CS" altLang="en-US" sz="2000"/>
              <a:t>         </a:t>
            </a:r>
            <a:r>
              <a:rPr lang="ru-RU" altLang="en-US" sz="1800"/>
              <a:t>А. </a:t>
            </a:r>
            <a:r>
              <a:rPr lang="ru-RU" altLang="en-US" sz="1800" b="1">
                <a:solidFill>
                  <a:srgbClr val="FF0000"/>
                </a:solidFill>
              </a:rPr>
              <a:t>Иницијални дренажни положај </a:t>
            </a:r>
            <a:r>
              <a:rPr lang="ru-RU" altLang="en-US" sz="1800"/>
              <a:t>- зависи од дела плућа </a:t>
            </a:r>
            <a:r>
              <a:rPr lang="en-US" altLang="en-US" sz="1800"/>
              <a:t>	</a:t>
            </a:r>
            <a:r>
              <a:rPr lang="sr-Latn-CS" altLang="en-US" sz="1800"/>
              <a:t>  </a:t>
            </a:r>
            <a:r>
              <a:rPr lang="en-US" altLang="en-US" sz="1800"/>
              <a:t> </a:t>
            </a:r>
            <a:r>
              <a:rPr lang="sr-Latn-CS" altLang="en-US" sz="1800"/>
              <a:t> </a:t>
            </a:r>
            <a:r>
              <a:rPr lang="ru-RU" altLang="en-US" sz="1800"/>
              <a:t>који хоћемо да дренирамо да би се секрет довео у трахеју и </a:t>
            </a:r>
            <a:r>
              <a:rPr lang="en-US" altLang="en-US" sz="1800"/>
              <a:t>	    </a:t>
            </a:r>
            <a:r>
              <a:rPr lang="ru-RU" altLang="en-US" sz="1800"/>
              <a:t>избацио напоље</a:t>
            </a:r>
          </a:p>
          <a:p>
            <a:pPr marL="630238" lvl="1" indent="0" eaLnBrk="1" hangingPunct="1">
              <a:spcBef>
                <a:spcPts val="600"/>
              </a:spcBef>
              <a:buFontTx/>
              <a:buNone/>
            </a:pPr>
            <a:r>
              <a:rPr lang="ru-RU" altLang="en-US" sz="1800"/>
              <a:t>Принципи:</a:t>
            </a:r>
          </a:p>
          <a:p>
            <a:pPr lvl="2" eaLnBrk="1" hangingPunct="1">
              <a:spcBef>
                <a:spcPts val="600"/>
              </a:spcBef>
            </a:pPr>
            <a:r>
              <a:rPr lang="ru-RU" altLang="en-US" sz="1800"/>
              <a:t>коси лежеци полозаји са главом наниже-да би гравитација помогла одстрањење секрета дисајних</a:t>
            </a:r>
            <a:br>
              <a:rPr lang="ru-RU" altLang="en-US" sz="1800"/>
            </a:br>
            <a:r>
              <a:rPr lang="ru-RU" altLang="en-US" sz="1800"/>
              <a:t>путева</a:t>
            </a:r>
          </a:p>
          <a:p>
            <a:pPr lvl="2" eaLnBrk="1" hangingPunct="1">
              <a:spcBef>
                <a:spcPts val="600"/>
              </a:spcBef>
            </a:pPr>
            <a:r>
              <a:rPr lang="ru-RU" altLang="en-US" sz="1800"/>
              <a:t>део плућа који се дренира да буде виси од осталих делова</a:t>
            </a:r>
            <a:endParaRPr lang="sr-Latn-CS" altLang="en-US" sz="1800"/>
          </a:p>
          <a:p>
            <a:pPr lvl="2" eaLnBrk="1" hangingPunct="1">
              <a:spcBef>
                <a:spcPts val="600"/>
              </a:spcBef>
            </a:pPr>
            <a:r>
              <a:rPr lang="ru-RU" altLang="en-US" sz="1800"/>
              <a:t>Б.</a:t>
            </a:r>
            <a:r>
              <a:rPr lang="en-US" altLang="en-US" sz="1800"/>
              <a:t>	</a:t>
            </a:r>
            <a:r>
              <a:rPr lang="ru-RU" altLang="en-US" sz="1800" b="1">
                <a:solidFill>
                  <a:srgbClr val="FF0000"/>
                </a:solidFill>
              </a:rPr>
              <a:t>Дефинитивни дренажни положај </a:t>
            </a:r>
            <a:r>
              <a:rPr lang="ru-RU" altLang="en-US" sz="1800"/>
              <a:t>- за дренажу из трахеје, примењује се коси лежећи положај</a:t>
            </a:r>
            <a:endParaRPr lang="en-US" altLang="en-US" sz="1800"/>
          </a:p>
          <a:p>
            <a:endParaRPr lang="en-US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361B19A-4881-4A58-8750-328B89F92ABC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</p:cSld>
  <p:clrMapOvr>
    <a:masterClrMapping/>
  </p:clrMapOvr>
  <p:transition advTm="40795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b="1"/>
              <a:t>Дренажа дисајних путева</a:t>
            </a:r>
            <a:endParaRPr lang="en-US" sz="400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31309C4-8A3B-483B-8AF4-BD784CC04A87}" type="slidenum">
              <a:rPr lang="en-US" altLang="en-US" smtClean="0"/>
              <a:pPr/>
              <a:t>29</a:t>
            </a:fld>
            <a:endParaRPr lang="en-US" altLang="en-US"/>
          </a:p>
        </p:txBody>
      </p:sp>
      <p:sp>
        <p:nvSpPr>
          <p:cNvPr id="32772" name="Rectangle 5"/>
          <p:cNvSpPr>
            <a:spLocks noChangeArrowheads="1"/>
          </p:cNvSpPr>
          <p:nvPr/>
        </p:nvSpPr>
        <p:spPr bwMode="auto">
          <a:xfrm>
            <a:off x="1066800" y="5638800"/>
            <a:ext cx="6781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/>
              <a:t>Дренажа медијалног сегмента левог средњег режња </a:t>
            </a:r>
            <a:r>
              <a:rPr lang="en-GB" altLang="en-US"/>
              <a:t> (</a:t>
            </a:r>
            <a:r>
              <a:rPr lang="en-US" altLang="en-US"/>
              <a:t>нагиб</a:t>
            </a:r>
            <a:r>
              <a:rPr lang="en-GB" altLang="en-US"/>
              <a:t> 20°)</a:t>
            </a:r>
          </a:p>
        </p:txBody>
      </p:sp>
      <p:sp>
        <p:nvSpPr>
          <p:cNvPr id="32773" name="Content Placeholder 5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9323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Рехабилитација</a:t>
            </a:r>
            <a:endParaRPr lang="en-US" sz="4000"/>
          </a:p>
        </p:txBody>
      </p:sp>
      <p:sp>
        <p:nvSpPr>
          <p:cNvPr id="614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00200"/>
            <a:ext cx="8077200" cy="4114800"/>
          </a:xfrm>
        </p:spPr>
        <p:txBody>
          <a:bodyPr/>
          <a:lstStyle/>
          <a:p>
            <a:r>
              <a:rPr lang="en-US"/>
              <a:t>Према ГОЛД стратегији (Глобална иницијатива за хроничну обструктивну болест плућа), рехабилитација је индикована код пацијената са другим, трећим и четвртим стадујумом болести (умерен, тежак и врло тежак). 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1F48AF4-4DB9-4869-9CB9-548514C74E00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</p:cSld>
  <p:clrMapOvr>
    <a:masterClrMapping/>
  </p:clrMapOvr>
  <p:transition advTm="14382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altLang="en-US" sz="4000" b="1"/>
              <a:t>Дренажа дисајних путева</a:t>
            </a:r>
            <a:endParaRPr lang="en-US" sz="400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1250C6D-45E4-4F51-B879-F16DF389EBD6}" type="slidenum">
              <a:rPr lang="en-US" altLang="en-US" smtClean="0"/>
              <a:pPr/>
              <a:t>30</a:t>
            </a:fld>
            <a:endParaRPr lang="en-US" altLang="en-US"/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1066800" y="5791200"/>
            <a:ext cx="6705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en-US"/>
              <a:t>Дренажа постеробазиларног сегмента левог доњег режња (нагиб 20°)</a:t>
            </a:r>
            <a:endParaRPr lang="en-GB" altLang="en-US"/>
          </a:p>
        </p:txBody>
      </p:sp>
      <p:sp>
        <p:nvSpPr>
          <p:cNvPr id="33797" name="Content Placeholder 5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709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altLang="en-US" sz="4000" b="1"/>
              <a:t>Дренажа дисајних путева</a:t>
            </a:r>
            <a:endParaRPr lang="en-US" sz="4000"/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5943BC3-E7C8-4D7F-8E23-802893ABEC50}" type="slidenum">
              <a:rPr lang="en-US" altLang="en-US" smtClean="0"/>
              <a:pPr/>
              <a:t>31</a:t>
            </a:fld>
            <a:endParaRPr lang="en-US" altLang="en-US"/>
          </a:p>
        </p:txBody>
      </p:sp>
      <p:sp>
        <p:nvSpPr>
          <p:cNvPr id="34820" name="Rectangle 5"/>
          <p:cNvSpPr>
            <a:spLocks noChangeArrowheads="1"/>
          </p:cNvSpPr>
          <p:nvPr/>
        </p:nvSpPr>
        <p:spPr bwMode="auto">
          <a:xfrm>
            <a:off x="762000" y="5638800"/>
            <a:ext cx="7620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en-US"/>
              <a:t>Дренажа антеро и медиобазиларног сегмента десног доњег режња сегмента (нагиб 20°)</a:t>
            </a:r>
            <a:endParaRPr lang="en-GB" altLang="en-US"/>
          </a:p>
        </p:txBody>
      </p:sp>
      <p:sp>
        <p:nvSpPr>
          <p:cNvPr id="34821" name="Content Placeholder 5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678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altLang="en-US" sz="4000" b="1"/>
              <a:t>Дренажа дисајних путева</a:t>
            </a:r>
            <a:endParaRPr lang="en-US" sz="400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CFEE66E-E5B8-4E5A-90C0-0DB1D3B69ACE}" type="slidenum">
              <a:rPr lang="en-US" altLang="en-US" smtClean="0"/>
              <a:pPr/>
              <a:t>32</a:t>
            </a:fld>
            <a:endParaRPr lang="en-US" altLang="en-US"/>
          </a:p>
        </p:txBody>
      </p:sp>
      <p:sp>
        <p:nvSpPr>
          <p:cNvPr id="35844" name="Rectangle 5"/>
          <p:cNvSpPr>
            <a:spLocks noChangeArrowheads="1"/>
          </p:cNvSpPr>
          <p:nvPr/>
        </p:nvSpPr>
        <p:spPr bwMode="auto">
          <a:xfrm>
            <a:off x="1066800" y="5715000"/>
            <a:ext cx="7239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en-US"/>
              <a:t>Дренажа доњег сегмента левог горњег режња (нагиб 16°)</a:t>
            </a:r>
            <a:endParaRPr lang="en-GB" altLang="en-US"/>
          </a:p>
        </p:txBody>
      </p:sp>
      <p:sp>
        <p:nvSpPr>
          <p:cNvPr id="35845" name="Content Placeholder 5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648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altLang="en-US" sz="4000" b="1"/>
              <a:t>Дренажа дисајних путева</a:t>
            </a:r>
            <a:endParaRPr lang="en-US" sz="4000"/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95ECF9C-4295-4B89-97FA-09630C7C3722}" type="slidenum">
              <a:rPr lang="en-US" altLang="en-US" smtClean="0"/>
              <a:pPr/>
              <a:t>33</a:t>
            </a:fld>
            <a:endParaRPr lang="en-US" altLang="en-US"/>
          </a:p>
        </p:txBody>
      </p:sp>
      <p:sp>
        <p:nvSpPr>
          <p:cNvPr id="36868" name="Rectangle 5"/>
          <p:cNvSpPr>
            <a:spLocks noChangeArrowheads="1"/>
          </p:cNvSpPr>
          <p:nvPr/>
        </p:nvSpPr>
        <p:spPr bwMode="auto">
          <a:xfrm>
            <a:off x="4572000" y="3124200"/>
            <a:ext cx="4572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/>
              <a:t>Дренажа апикалног сегмента левог горњег режња</a:t>
            </a:r>
          </a:p>
        </p:txBody>
      </p:sp>
      <p:sp>
        <p:nvSpPr>
          <p:cNvPr id="36869" name="Content Placeholder 5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942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altLang="en-US" sz="4000" b="1"/>
              <a:t>Дренажа дисајних путева</a:t>
            </a:r>
            <a:endParaRPr lang="en-US" sz="400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C3F59FC-A0B6-45D0-8C51-7386CC91D867}" type="slidenum">
              <a:rPr lang="en-US" altLang="en-US" smtClean="0"/>
              <a:pPr/>
              <a:t>34</a:t>
            </a:fld>
            <a:endParaRPr lang="en-US" altLang="en-US"/>
          </a:p>
        </p:txBody>
      </p:sp>
      <p:sp>
        <p:nvSpPr>
          <p:cNvPr id="37892" name="Rectangle 5"/>
          <p:cNvSpPr>
            <a:spLocks noChangeArrowheads="1"/>
          </p:cNvSpPr>
          <p:nvPr/>
        </p:nvSpPr>
        <p:spPr bwMode="auto">
          <a:xfrm>
            <a:off x="1143000" y="6019800"/>
            <a:ext cx="678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/>
              <a:t>Основни положај за дренажу душника (20°)</a:t>
            </a:r>
            <a:endParaRPr lang="en-GB" altLang="en-US"/>
          </a:p>
        </p:txBody>
      </p:sp>
      <p:sp>
        <p:nvSpPr>
          <p:cNvPr id="37893" name="Content Placeholder 5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739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altLang="en-US" sz="4000" b="1"/>
              <a:t>Дренажа дисајних путева</a:t>
            </a:r>
            <a:endParaRPr lang="en-US" sz="400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6D823C5-64AE-4A81-8FF6-AF247DF1CE1B}" type="slidenum">
              <a:rPr lang="en-US" altLang="en-US" smtClean="0"/>
              <a:pPr/>
              <a:t>35</a:t>
            </a:fld>
            <a:endParaRPr lang="en-US" altLang="en-US"/>
          </a:p>
        </p:txBody>
      </p:sp>
      <p:sp>
        <p:nvSpPr>
          <p:cNvPr id="38916" name="Rectangle 5"/>
          <p:cNvSpPr>
            <a:spLocks noChangeArrowheads="1"/>
          </p:cNvSpPr>
          <p:nvPr/>
        </p:nvSpPr>
        <p:spPr bwMode="auto">
          <a:xfrm>
            <a:off x="1219200" y="5867400"/>
            <a:ext cx="7315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en-US"/>
              <a:t>Дренажа апикалног сегмента десног горњег режња</a:t>
            </a:r>
          </a:p>
        </p:txBody>
      </p:sp>
      <p:sp>
        <p:nvSpPr>
          <p:cNvPr id="38917" name="Content Placeholder 5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648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en-US" altLang="en-US" sz="4000" b="1"/>
              <a:t>Дренажа дисајних путева</a:t>
            </a:r>
            <a:endParaRPr lang="en-US" sz="4000"/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1C6178B-324E-4E02-8DE7-125A43E7753C}" type="slidenum">
              <a:rPr lang="en-US" altLang="en-US" smtClean="0"/>
              <a:pPr/>
              <a:t>36</a:t>
            </a:fld>
            <a:endParaRPr lang="en-US" altLang="en-US"/>
          </a:p>
        </p:txBody>
      </p:sp>
      <p:sp>
        <p:nvSpPr>
          <p:cNvPr id="39940" name="Rectangle 5"/>
          <p:cNvSpPr>
            <a:spLocks noChangeArrowheads="1"/>
          </p:cNvSpPr>
          <p:nvPr/>
        </p:nvSpPr>
        <p:spPr bwMode="auto">
          <a:xfrm>
            <a:off x="762000" y="6027738"/>
            <a:ext cx="7620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en-US"/>
              <a:t>Дренажа латералног сегмента десног средњег режња (нагиб 20°)</a:t>
            </a:r>
            <a:endParaRPr lang="en-GB" altLang="en-US"/>
          </a:p>
        </p:txBody>
      </p:sp>
      <p:sp>
        <p:nvSpPr>
          <p:cNvPr id="39941" name="Content Placeholder 5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638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Основни принципи постуралне дренаже:</a:t>
            </a:r>
            <a:endParaRPr lang="en-US" b="1"/>
          </a:p>
        </p:txBody>
      </p:sp>
      <p:sp>
        <p:nvSpPr>
          <p:cNvPr id="4096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ru-RU"/>
              <a:t>Део плућа који се дренира треба да буде виши од осталих делова плућа,</a:t>
            </a:r>
          </a:p>
          <a:p>
            <a:pPr>
              <a:lnSpc>
                <a:spcPct val="200000"/>
              </a:lnSpc>
            </a:pPr>
            <a:r>
              <a:rPr lang="ru-RU"/>
              <a:t>Положај при дренажи треба да буде увек такав да омогући сили Земљине теже извлачење и лакшу елиминацији секрета из дисајних путева</a:t>
            </a:r>
            <a:endParaRPr lang="en-US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CB2C0D8-837C-4813-BF39-9991A448C55F}" type="slidenum">
              <a:rPr lang="en-US" altLang="en-US" smtClean="0"/>
              <a:pPr/>
              <a:t>37</a:t>
            </a:fld>
            <a:endParaRPr lang="en-US" altLang="en-US"/>
          </a:p>
        </p:txBody>
      </p:sp>
    </p:spTree>
  </p:cSld>
  <p:clrMapOvr>
    <a:masterClrMapping/>
  </p:clrMapOvr>
  <p:transition advTm="17948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b="1"/>
              <a:t>Flutter </a:t>
            </a:r>
            <a:r>
              <a:rPr lang="en-US" altLang="en-US" b="1"/>
              <a:t>терапија</a:t>
            </a:r>
            <a:endParaRPr lang="en-US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89EDC86-6A21-4FFB-81DC-5BB56F4617C8}" type="slidenum">
              <a:rPr lang="en-US" altLang="en-US" smtClean="0"/>
              <a:pPr/>
              <a:t>38</a:t>
            </a:fld>
            <a:endParaRPr lang="en-US" altLang="en-US"/>
          </a:p>
        </p:txBody>
      </p:sp>
    </p:spTree>
  </p:cSld>
  <p:clrMapOvr>
    <a:masterClrMapping/>
  </p:clrMapOvr>
  <p:transition advTm="3238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b="1"/>
              <a:t>Flutter </a:t>
            </a:r>
            <a:r>
              <a:rPr lang="en-US" altLang="en-US" b="1"/>
              <a:t>терапија</a:t>
            </a:r>
            <a:endParaRPr lang="en-US"/>
          </a:p>
        </p:txBody>
      </p:sp>
      <p:sp>
        <p:nvSpPr>
          <p:cNvPr id="4301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Користи принцип дисања са скупљеним устима</a:t>
            </a:r>
          </a:p>
          <a:p>
            <a:r>
              <a:rPr lang="en-US" b="1"/>
              <a:t>Механизам дејства:</a:t>
            </a:r>
          </a:p>
          <a:p>
            <a:r>
              <a:rPr lang="en-US"/>
              <a:t>1. за време експирације високо и ниска позиција флатер кугле допушта да настане повишен интрабронхијални притисак и широко колебање ваздушних струја</a:t>
            </a:r>
          </a:p>
          <a:p>
            <a:r>
              <a:rPr lang="en-US"/>
              <a:t>2. секрет на зидовима бронхија постаје растрешенији јер колебањем притиска условљава треперење које доводи до одлепљивања секрета од зида бронхија </a:t>
            </a: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F5BD939-EB6E-48D4-B793-42E8B0E0F5E4}" type="slidenum">
              <a:rPr lang="en-US" altLang="en-US" smtClean="0"/>
              <a:pPr/>
              <a:t>39</a:t>
            </a:fld>
            <a:endParaRPr lang="en-US" altLang="en-US"/>
          </a:p>
        </p:txBody>
      </p:sp>
    </p:spTree>
  </p:cSld>
  <p:clrMapOvr>
    <a:masterClrMapping/>
  </p:clrMapOvr>
  <p:transition advTm="26654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37953"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tx2"/>
                          </a:solidFill>
                        </a:rPr>
                        <a:t>Користи плућне рехабилитације у ХОБП</a:t>
                      </a:r>
                      <a:endParaRPr lang="en-US" sz="2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220047">
                <a:tc>
                  <a:txBody>
                    <a:bodyPr/>
                    <a:lstStyle/>
                    <a:p>
                      <a:r>
                        <a:rPr lang="ru-RU" sz="2400" dirty="0"/>
                        <a:t>• Побољшава капацитет вежби (ниво препоруке А) </a:t>
                      </a:r>
                    </a:p>
                    <a:p>
                      <a:r>
                        <a:rPr lang="ru-RU" sz="2400" dirty="0"/>
                        <a:t>• Смањује осећај отежаног дисања (ниво препоруке А) </a:t>
                      </a:r>
                    </a:p>
                    <a:p>
                      <a:r>
                        <a:rPr lang="ru-RU" sz="2400" dirty="0"/>
                        <a:t>• Побољшава здрављем повезан квалитет живота (ниво препоруке А) </a:t>
                      </a:r>
                    </a:p>
                    <a:p>
                      <a:r>
                        <a:rPr lang="ru-RU" sz="2400" dirty="0"/>
                        <a:t>• Смањује број хоспитализација и број хоспиталних дана (ниво препоруке А) </a:t>
                      </a:r>
                    </a:p>
                    <a:p>
                      <a:r>
                        <a:rPr lang="ru-RU" sz="2400" dirty="0"/>
                        <a:t>• Смањује анксиозност и депресију повезану са ХОБП (ниво препоруке А) </a:t>
                      </a:r>
                    </a:p>
                    <a:p>
                      <a:r>
                        <a:rPr lang="ru-RU" sz="2400" dirty="0"/>
                        <a:t>• Тренинг снаге и издржљивости повећава функцију горњих екстремитета (ниво препоруке Б) </a:t>
                      </a:r>
                    </a:p>
                    <a:p>
                      <a:r>
                        <a:rPr lang="ru-RU" sz="2400" dirty="0"/>
                        <a:t>• Корист је током времена већа, него у непосредном периоду тренинга (ниво препоруке Б) </a:t>
                      </a:r>
                    </a:p>
                    <a:p>
                      <a:r>
                        <a:rPr lang="ru-RU" sz="2400" dirty="0"/>
                        <a:t>• Побољшава преживљавање (ниво препоруке Б) </a:t>
                      </a:r>
                    </a:p>
                    <a:p>
                      <a:r>
                        <a:rPr lang="ru-RU" sz="2400" dirty="0"/>
                        <a:t>• Тренинг респираторних мишића је користан, нарочито када се комбинује са генералним тренингом (ниво препоруке Ц) </a:t>
                      </a:r>
                    </a:p>
                    <a:p>
                      <a:r>
                        <a:rPr lang="ru-RU" sz="2400" dirty="0"/>
                        <a:t>• Корисна психосоцијална интервенција (ниво препоруке Ц) 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717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3F11F4E-627E-4175-9080-D34A4CA90235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</p:cSld>
  <p:clrMapOvr>
    <a:masterClrMapping/>
  </p:clrMapOvr>
  <p:transition advTm="56013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b="1"/>
              <a:t>Flutter </a:t>
            </a:r>
            <a:r>
              <a:rPr lang="en-US" altLang="en-US" b="1"/>
              <a:t>терапија</a:t>
            </a:r>
            <a:endParaRPr lang="en-US"/>
          </a:p>
        </p:txBody>
      </p:sp>
      <p:sp>
        <p:nvSpPr>
          <p:cNvPr id="4403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3. различите ваздушне струје условљавају познат прицип: стоп-го а заједно са колебањем ваздушног притиска при експирацији делује на транпорт секрета</a:t>
            </a:r>
          </a:p>
          <a:p>
            <a:endParaRPr lang="en-US"/>
          </a:p>
          <a:p>
            <a:r>
              <a:rPr lang="en-US"/>
              <a:t>Флатер терапија је лака за учење.</a:t>
            </a:r>
          </a:p>
          <a:p>
            <a:r>
              <a:rPr lang="en-US"/>
              <a:t>Терапеут обучава пацијета и родитеље мале деце за спровођење ове терапије.</a:t>
            </a: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FD62395-F58B-4E2A-B1B1-A2A5EBD07F9D}" type="slidenum">
              <a:rPr lang="en-US" altLang="en-US" smtClean="0"/>
              <a:pPr/>
              <a:t>40</a:t>
            </a:fld>
            <a:endParaRPr lang="en-US" altLang="en-US"/>
          </a:p>
        </p:txBody>
      </p:sp>
    </p:spTree>
  </p:cSld>
  <p:clrMapOvr>
    <a:masterClrMapping/>
  </p:clrMapOvr>
  <p:transition advTm="18476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b="1"/>
              <a:t>Flutter </a:t>
            </a:r>
            <a:r>
              <a:rPr lang="en-US" altLang="en-US" b="1"/>
              <a:t>терапија</a:t>
            </a:r>
            <a:endParaRPr lang="en-US"/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681BEE0-309B-4B7F-8197-420EF0EC8669}" type="slidenum">
              <a:rPr lang="en-US" altLang="en-US" smtClean="0"/>
              <a:pPr/>
              <a:t>41</a:t>
            </a:fld>
            <a:endParaRPr lang="en-US" alt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1905000" y="4800600"/>
            <a:ext cx="5791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altLang="en-US"/>
              <a:t>"Flutter" Stop and go Mechanismus</a:t>
            </a:r>
          </a:p>
        </p:txBody>
      </p:sp>
      <p:sp>
        <p:nvSpPr>
          <p:cNvPr id="45061" name="Content Placeholder 5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150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Рефлекторна дисајна терапија</a:t>
            </a:r>
          </a:p>
        </p:txBody>
      </p:sp>
      <p:sp>
        <p:nvSpPr>
          <p:cNvPr id="4608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Састоји се из мануелних захвата и респираторне гимнстике.</a:t>
            </a:r>
          </a:p>
          <a:p>
            <a:r>
              <a:rPr lang="en-US"/>
              <a:t>На почетку се сваком пацијенту стављају топле и влажне компресе на леђа, груди и абдомен. </a:t>
            </a:r>
            <a:endParaRPr lang="sr-Latn-CS"/>
          </a:p>
          <a:p>
            <a:r>
              <a:rPr lang="en-US"/>
              <a:t>Ова мера делује на смањење отпора коже и при томе успоставља повољне услове за надражајне захвате.</a:t>
            </a: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90B4933-EDD2-4098-AF77-F14400296284}" type="slidenum">
              <a:rPr lang="en-US" altLang="en-US" smtClean="0"/>
              <a:pPr/>
              <a:t>42</a:t>
            </a:fld>
            <a:endParaRPr lang="en-US" altLang="en-US"/>
          </a:p>
        </p:txBody>
      </p:sp>
    </p:spTree>
  </p:cSld>
  <p:clrMapOvr>
    <a:masterClrMapping/>
  </p:clrMapOvr>
  <p:transition advTm="17552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Рефлекторна дисајна терапија</a:t>
            </a:r>
            <a:endParaRPr lang="en-US" sz="3600"/>
          </a:p>
        </p:txBody>
      </p:sp>
      <p:sp>
        <p:nvSpPr>
          <p:cNvPr id="4710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00200"/>
            <a:ext cx="8305800" cy="4114800"/>
          </a:xfrm>
        </p:spPr>
        <p:txBody>
          <a:bodyPr/>
          <a:lstStyle/>
          <a:p>
            <a:r>
              <a:rPr lang="en-US"/>
              <a:t>Мануелна терапија је основна тачка деловања рефлекорне терапије. </a:t>
            </a:r>
          </a:p>
          <a:p>
            <a:r>
              <a:rPr lang="en-US"/>
              <a:t>Ова тх се састоји у притиску, врховима прстију, глежњем руке или палчевима шаке на одређене регије условајући бол и притисак на мишиће, тетиве или периост.</a:t>
            </a:r>
          </a:p>
          <a:p>
            <a:r>
              <a:rPr lang="en-US"/>
              <a:t>Доводи до продубљеног дисања.</a:t>
            </a:r>
          </a:p>
          <a:p>
            <a:r>
              <a:rPr lang="en-US"/>
              <a:t>Дисајна гимнастка је неоходна допуна мануелној терапији. Она се састоји из јога вежби, вежби истезања, јачања снаге и вежби равнотеже.</a:t>
            </a:r>
          </a:p>
          <a:p>
            <a:r>
              <a:rPr lang="en-US"/>
              <a:t>Ове вежбе утичу на дисајну функцију преко рефлекторних путева.</a:t>
            </a:r>
          </a:p>
          <a:p>
            <a:r>
              <a:rPr lang="en-US"/>
              <a:t>Након вежби се заузима позиција релаксације.</a:t>
            </a: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6C729F7-93EE-40C0-822C-370E42933C5A}" type="slidenum">
              <a:rPr lang="en-US" altLang="en-US" smtClean="0"/>
              <a:pPr/>
              <a:t>43</a:t>
            </a:fld>
            <a:endParaRPr lang="en-US" altLang="en-US"/>
          </a:p>
        </p:txBody>
      </p:sp>
    </p:spTree>
  </p:cSld>
  <p:clrMapOvr>
    <a:masterClrMapping/>
  </p:clrMapOvr>
  <p:transition advTm="34913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Рефлекторна дисајна терапија</a:t>
            </a:r>
            <a:endParaRPr lang="en-US" sz="3600"/>
          </a:p>
        </p:txBody>
      </p:sp>
      <p:sp>
        <p:nvSpPr>
          <p:cNvPr id="4813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752600"/>
            <a:ext cx="7772400" cy="4114800"/>
          </a:xfrm>
        </p:spPr>
        <p:txBody>
          <a:bodyPr/>
          <a:lstStyle/>
          <a:p>
            <a:r>
              <a:rPr lang="en-US"/>
              <a:t>Доводи до: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Повећања покрета дијафрагме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Мобилизације торакса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Смањење отпора ткива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Продубљења дисања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Олакашања експирације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Условљава транспорт секрета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Смањење страха и опуштање мишића</a:t>
            </a:r>
          </a:p>
          <a:p>
            <a:r>
              <a:rPr lang="en-US"/>
              <a:t>Пацијет осећа да је ”поново продисао”.</a:t>
            </a: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70ABDF1-2589-46FE-AC5B-DF705795DFE0}" type="slidenum">
              <a:rPr lang="en-US" altLang="en-US" smtClean="0"/>
              <a:pPr/>
              <a:t>44</a:t>
            </a:fld>
            <a:endParaRPr lang="en-US" altLang="en-US"/>
          </a:p>
        </p:txBody>
      </p:sp>
    </p:spTree>
  </p:cSld>
  <p:clrMapOvr>
    <a:masterClrMapping/>
  </p:clrMapOvr>
  <p:transition advTm="18375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altLang="en-US" sz="3600" b="1"/>
              <a:t>Рефлекторна дисајна терапија</a:t>
            </a:r>
            <a:endParaRPr lang="en-US" sz="3600"/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F9D0497-9D32-4FA8-A963-9EE05BE410B5}" type="slidenum">
              <a:rPr lang="en-US" altLang="en-US" smtClean="0"/>
              <a:pPr/>
              <a:t>45</a:t>
            </a:fld>
            <a:endParaRPr lang="en-US" altLang="en-US"/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685800" y="2286000"/>
            <a:ext cx="4572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/>
              <a:t>Вежбе дисања уз помоћ лопте (леђна позиција)</a:t>
            </a:r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Вежбе дисања уз помоћ лопте (бочна позиција)</a:t>
            </a:r>
            <a:endParaRPr lang="en-GB" altLang="en-US"/>
          </a:p>
        </p:txBody>
      </p:sp>
      <p:sp>
        <p:nvSpPr>
          <p:cNvPr id="49157" name="Content Placeholder 6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9090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914400"/>
          </a:xfrm>
        </p:spPr>
        <p:txBody>
          <a:bodyPr/>
          <a:lstStyle/>
          <a:p>
            <a:r>
              <a:rPr lang="en-US" altLang="en-US" sz="3600" b="1"/>
              <a:t>Рефлекторна дисајна терапија</a:t>
            </a:r>
            <a:endParaRPr lang="en-US" sz="3600"/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292F8BE-AE82-4F1E-8C58-4BD2E0688334}" type="slidenum">
              <a:rPr lang="en-US" altLang="en-US" smtClean="0"/>
              <a:pPr/>
              <a:t>46</a:t>
            </a:fld>
            <a:endParaRPr lang="en-US" altLang="en-US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685800" y="2057400"/>
            <a:ext cx="4572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en-US"/>
              <a:t>Захват са притиском на медијалној ивици скапуле</a:t>
            </a:r>
          </a:p>
          <a:p>
            <a:pPr eaLnBrk="1" hangingPunct="1"/>
            <a:endParaRPr lang="ru-RU" altLang="en-US"/>
          </a:p>
          <a:p>
            <a:pPr eaLnBrk="1" hangingPunct="1"/>
            <a:endParaRPr lang="ru-RU" altLang="en-US"/>
          </a:p>
          <a:p>
            <a:pPr eaLnBrk="1" hangingPunct="1"/>
            <a:endParaRPr lang="ru-RU" altLang="en-US"/>
          </a:p>
          <a:p>
            <a:pPr eaLnBrk="1" hangingPunct="1"/>
            <a:endParaRPr lang="ru-RU" altLang="en-US"/>
          </a:p>
          <a:p>
            <a:pPr eaLnBrk="1" hangingPunct="1"/>
            <a:endParaRPr lang="ru-RU" altLang="en-US"/>
          </a:p>
          <a:p>
            <a:pPr eaLnBrk="1" hangingPunct="1"/>
            <a:r>
              <a:rPr lang="ru-RU" altLang="en-US"/>
              <a:t>Манипулација </a:t>
            </a:r>
            <a:r>
              <a:rPr lang="en-GB" altLang="en-US"/>
              <a:t>m. pectoralis major</a:t>
            </a:r>
          </a:p>
        </p:txBody>
      </p:sp>
      <p:sp>
        <p:nvSpPr>
          <p:cNvPr id="50181" name="Content Placeholder 6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7505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/>
              <a:t>Релаксација</a:t>
            </a:r>
            <a:endParaRPr lang="en-US"/>
          </a:p>
        </p:txBody>
      </p:sp>
      <p:sp>
        <p:nvSpPr>
          <p:cNvPr id="5120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spcBef>
                <a:spcPts val="2400"/>
              </a:spcBef>
            </a:pPr>
            <a:r>
              <a:rPr lang="en-US" altLang="en-US"/>
              <a:t>Спроводи се пре вежби</a:t>
            </a:r>
          </a:p>
          <a:p>
            <a:pPr eaLnBrk="1" hangingPunct="1">
              <a:lnSpc>
                <a:spcPct val="150000"/>
              </a:lnSpc>
              <a:spcBef>
                <a:spcPts val="2400"/>
              </a:spcBef>
            </a:pPr>
            <a:r>
              <a:rPr lang="en-US" altLang="en-US"/>
              <a:t>Пацијент треба да лежи на леђима са лако флектираним ногама у коленима (јастук ставља под колена) при чему слуша музику која смирује</a:t>
            </a:r>
            <a:endParaRPr lang="sr-Latn-CS" altLang="en-US"/>
          </a:p>
          <a:p>
            <a:pPr eaLnBrk="1" hangingPunct="1">
              <a:lnSpc>
                <a:spcPct val="150000"/>
              </a:lnSpc>
              <a:spcBef>
                <a:spcPts val="2400"/>
              </a:spcBef>
            </a:pPr>
            <a:r>
              <a:rPr lang="en-US" altLang="en-US"/>
              <a:t>Мишићна релаксација</a:t>
            </a:r>
          </a:p>
          <a:p>
            <a:pPr eaLnBrk="1" hangingPunct="1">
              <a:lnSpc>
                <a:spcPct val="150000"/>
              </a:lnSpc>
              <a:spcBef>
                <a:spcPts val="2400"/>
              </a:spcBef>
            </a:pPr>
            <a:r>
              <a:rPr lang="en-US" altLang="en-US"/>
              <a:t>Психичко опуштање</a:t>
            </a:r>
            <a:r>
              <a:rPr lang="en-GB" altLang="en-US"/>
              <a:t> 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E812560-A741-4A00-8116-D5460ACF2341}" type="slidenum">
              <a:rPr lang="en-US" altLang="en-US" smtClean="0"/>
              <a:pPr/>
              <a:t>47</a:t>
            </a:fld>
            <a:endParaRPr lang="en-US" altLang="en-US"/>
          </a:p>
        </p:txBody>
      </p:sp>
    </p:spTree>
  </p:cSld>
  <p:clrMapOvr>
    <a:masterClrMapping/>
  </p:clrMapOvr>
  <p:transition advTm="17450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b="1">
                <a:solidFill>
                  <a:srgbClr val="FF0000"/>
                </a:solidFill>
              </a:rPr>
              <a:t>Вежбе дисања</a:t>
            </a:r>
            <a:endParaRPr lang="en-US" sz="4000">
              <a:solidFill>
                <a:srgbClr val="FF0000"/>
              </a:solidFill>
            </a:endParaRP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00200"/>
            <a:ext cx="7772400" cy="41148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dirty="0"/>
              <a:t>Принципи вежби дисања:</a:t>
            </a:r>
          </a:p>
          <a:p>
            <a:pPr eaLnBrk="1" hangingPunct="1">
              <a:spcBef>
                <a:spcPts val="2400"/>
              </a:spcBef>
              <a:defRPr/>
            </a:pPr>
            <a:r>
              <a:rPr lang="ru-RU" dirty="0"/>
              <a:t>Пацијент има кратак инспиријум (удах) на нос,</a:t>
            </a:r>
            <a:r>
              <a:rPr lang="en-US" dirty="0"/>
              <a:t> </a:t>
            </a:r>
            <a:r>
              <a:rPr lang="ru-RU" dirty="0"/>
              <a:t>а после експиријум (издисај) полуотворених уста, лагано </a:t>
            </a:r>
          </a:p>
          <a:p>
            <a:pPr eaLnBrk="1" hangingPunct="1">
              <a:spcBef>
                <a:spcPts val="2400"/>
              </a:spcBef>
              <a:defRPr/>
            </a:pPr>
            <a:r>
              <a:rPr lang="ru-RU" dirty="0"/>
              <a:t>Експиријум је 2-3 пута дужи од инспиријума</a:t>
            </a:r>
          </a:p>
          <a:p>
            <a:pPr eaLnBrk="1" hangingPunct="1">
              <a:spcBef>
                <a:spcPts val="2400"/>
              </a:spcBef>
              <a:defRPr/>
            </a:pPr>
            <a:r>
              <a:rPr lang="ru-RU" dirty="0"/>
              <a:t>Пацијент треба да користи (избаци) помоћну</a:t>
            </a:r>
            <a:br>
              <a:rPr lang="ru-RU" dirty="0"/>
            </a:br>
            <a:r>
              <a:rPr lang="ru-RU" dirty="0"/>
              <a:t>респираторну мускулатуру (вежбе за абдоминалне мишиће који треба да ојачају) и држи руке на стомаку</a:t>
            </a:r>
          </a:p>
          <a:p>
            <a:pPr eaLnBrk="1" hangingPunct="1">
              <a:spcBef>
                <a:spcPts val="2400"/>
              </a:spcBef>
              <a:defRPr/>
            </a:pPr>
            <a:r>
              <a:rPr lang="ru-RU" dirty="0"/>
              <a:t>Пацијент ове вежбе ради прво лежећи, па седећи, па у ходу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B2201CE-6677-428A-95DC-2B79B49DF248}" type="slidenum">
              <a:rPr lang="en-US" altLang="en-US" smtClean="0"/>
              <a:pPr/>
              <a:t>48</a:t>
            </a:fld>
            <a:endParaRPr lang="en-US" altLang="en-US"/>
          </a:p>
        </p:txBody>
      </p:sp>
    </p:spTree>
  </p:cSld>
  <p:clrMapOvr>
    <a:masterClrMapping/>
  </p:clrMapOvr>
  <p:transition advTm="30697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>
                <a:solidFill>
                  <a:srgbClr val="FF0000"/>
                </a:solidFill>
              </a:rPr>
              <a:t>Вежбе дисања</a:t>
            </a:r>
            <a:endParaRPr lang="en-US"/>
          </a:p>
        </p:txBody>
      </p:sp>
      <p:sp>
        <p:nvSpPr>
          <p:cNvPr id="5325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/>
              <a:t>Програм вежби код ХОБП састоји се из обуке пацијента за дијафрагмално и доње костално дисање са дубоким инсиријумом и лаганим експиријумом, као и контролисаним дисањем са релаксираним експиријумом и инспиријумом (у току напада гушења).</a:t>
            </a:r>
          </a:p>
          <a:p>
            <a:pPr>
              <a:lnSpc>
                <a:spcPct val="150000"/>
              </a:lnSpc>
            </a:pPr>
            <a:r>
              <a:rPr lang="en-US"/>
              <a:t>Основни положаји за обуку и корекцију дисања су лежећи, седећи и стојећи положај.</a:t>
            </a: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D422FB7-2928-488F-AF92-2488594817DE}" type="slidenum">
              <a:rPr lang="en-US" altLang="en-US" smtClean="0"/>
              <a:pPr/>
              <a:t>49</a:t>
            </a:fld>
            <a:endParaRPr lang="en-US" altLang="en-US"/>
          </a:p>
        </p:txBody>
      </p:sp>
    </p:spTree>
  </p:cSld>
  <p:clrMapOvr>
    <a:masterClrMapping/>
  </p:clrMapOvr>
  <p:transition advTm="23373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Рехабилитација</a:t>
            </a:r>
            <a:endParaRPr lang="en-US"/>
          </a:p>
        </p:txBody>
      </p:sp>
      <p:sp>
        <p:nvSpPr>
          <p:cNvPr id="819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У зависности од локалних могућности свим ХОБП пацијентима, независно од доби и пушачког статуса, мора се понудити рехабилитациони програм. </a:t>
            </a:r>
            <a:endParaRPr 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143D2EC-55F7-46A4-8FDA-C3A6264CD0E2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</p:cSld>
  <p:clrMapOvr>
    <a:masterClrMapping/>
  </p:clrMapOvr>
  <p:transition advTm="17369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altLang="en-US" sz="4000" b="1">
                <a:solidFill>
                  <a:srgbClr val="FF0000"/>
                </a:solidFill>
              </a:rPr>
              <a:t>Вежбе дисања</a:t>
            </a:r>
            <a:endParaRPr lang="en-US" sz="4000">
              <a:solidFill>
                <a:srgbClr val="FF0000"/>
              </a:solidFill>
            </a:endParaRPr>
          </a:p>
        </p:txBody>
      </p:sp>
      <p:sp>
        <p:nvSpPr>
          <p:cNvPr id="5427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92A5972-1DA5-41D5-AF4B-35EF21DAF636}" type="slidenum">
              <a:rPr lang="en-US" altLang="en-US" smtClean="0"/>
              <a:pPr/>
              <a:t>50</a:t>
            </a:fld>
            <a:endParaRPr lang="en-US" altLang="en-US"/>
          </a:p>
        </p:txBody>
      </p:sp>
      <p:sp>
        <p:nvSpPr>
          <p:cNvPr id="54276" name="Rectangle 5"/>
          <p:cNvSpPr>
            <a:spLocks noChangeArrowheads="1"/>
          </p:cNvSpPr>
          <p:nvPr/>
        </p:nvSpPr>
        <p:spPr bwMode="auto">
          <a:xfrm>
            <a:off x="1600200" y="5257800"/>
            <a:ext cx="5562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/>
              <a:t>Обука дијафрагмалном и доњем косталном дисању</a:t>
            </a:r>
          </a:p>
        </p:txBody>
      </p:sp>
      <p:sp>
        <p:nvSpPr>
          <p:cNvPr id="54277" name="Content Placeholder 5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3848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Вежбе дисања – дијафрагмално дисање</a:t>
            </a:r>
          </a:p>
        </p:txBody>
      </p:sp>
      <p:sp>
        <p:nvSpPr>
          <p:cNvPr id="5529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Дијафрагмално или абдоминално дисање, започиње прво релаксацијом пацијента.</a:t>
            </a:r>
          </a:p>
          <a:p>
            <a:r>
              <a:rPr lang="en-US"/>
              <a:t>Спроводи прво у лежећем, а затим у седећем положају, у случајевима када је пацијент диспноичан може и у полуседећем положају.</a:t>
            </a:r>
          </a:p>
          <a:p>
            <a:r>
              <a:rPr lang="ru-RU"/>
              <a:t>Овај вид дисања има за циљ: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да успостави контролу дисања, 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да смањи утрошак енергије потребне за дисање,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побољша вентилацију плућа.</a:t>
            </a:r>
            <a:endParaRPr lang="en-US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89C9DBE-77D3-43BC-8AD9-144ABEE1C074}" type="slidenum">
              <a:rPr lang="en-US" altLang="en-US" smtClean="0"/>
              <a:pPr/>
              <a:t>51</a:t>
            </a:fld>
            <a:endParaRPr lang="en-US" altLang="en-US"/>
          </a:p>
        </p:txBody>
      </p:sp>
    </p:spTree>
  </p:cSld>
  <p:clrMapOvr>
    <a:masterClrMapping/>
  </p:clrMapOvr>
  <p:transition advTm="28544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rgbClr val="FF0000"/>
                </a:solidFill>
              </a:rPr>
              <a:t>Вежбе дисања – дијафрагмално дисање</a:t>
            </a:r>
            <a:endParaRPr lang="en-US" sz="3600">
              <a:solidFill>
                <a:srgbClr val="FF0000"/>
              </a:solidFill>
            </a:endParaRPr>
          </a:p>
        </p:txBody>
      </p:sp>
      <p:sp>
        <p:nvSpPr>
          <p:cNvPr id="5632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0F6A5BE-239C-402F-98A9-54E6D5ACFA87}" type="slidenum">
              <a:rPr lang="en-US" altLang="en-US" smtClean="0"/>
              <a:pPr/>
              <a:t>52</a:t>
            </a:fld>
            <a:endParaRPr lang="en-US" altLang="en-US"/>
          </a:p>
        </p:txBody>
      </p:sp>
    </p:spTree>
  </p:cSld>
  <p:clrMapOvr>
    <a:masterClrMapping/>
  </p:clrMapOvr>
  <p:transition advTm="1674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altLang="en-US" sz="4000" b="1">
                <a:solidFill>
                  <a:srgbClr val="FF0000"/>
                </a:solidFill>
              </a:rPr>
              <a:t>Вежбе дисања</a:t>
            </a:r>
            <a:endParaRPr lang="en-US" sz="4000"/>
          </a:p>
        </p:txBody>
      </p:sp>
      <p:sp>
        <p:nvSpPr>
          <p:cNvPr id="5734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A06F858-E30C-4433-A33B-03387843C91F}" type="slidenum">
              <a:rPr lang="en-US" altLang="en-US" smtClean="0"/>
              <a:pPr/>
              <a:t>53</a:t>
            </a:fld>
            <a:endParaRPr lang="en-US" altLang="en-US"/>
          </a:p>
        </p:txBody>
      </p:sp>
      <p:sp>
        <p:nvSpPr>
          <p:cNvPr id="57348" name="Rectangle 5"/>
          <p:cNvSpPr>
            <a:spLocks noChangeArrowheads="1"/>
          </p:cNvSpPr>
          <p:nvPr/>
        </p:nvSpPr>
        <p:spPr bwMode="auto">
          <a:xfrm>
            <a:off x="1447800" y="5791200"/>
            <a:ext cx="6096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/>
              <a:t>Оптерећење дијафрагме џакчићима песка </a:t>
            </a:r>
            <a:endParaRPr lang="en-GB" altLang="en-US"/>
          </a:p>
        </p:txBody>
      </p:sp>
      <p:sp>
        <p:nvSpPr>
          <p:cNvPr id="57349" name="Content Placeholder 5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1146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altLang="en-US" sz="4000" b="1">
                <a:solidFill>
                  <a:srgbClr val="FF0000"/>
                </a:solidFill>
              </a:rPr>
              <a:t>Вежбе дисања</a:t>
            </a:r>
            <a:endParaRPr lang="en-US" sz="4000"/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E563DBC-A0D3-4014-8281-CBCEFFF9C2AC}" type="slidenum">
              <a:rPr lang="en-US" altLang="en-US" smtClean="0"/>
              <a:pPr/>
              <a:t>54</a:t>
            </a:fld>
            <a:endParaRPr lang="en-US" altLang="en-US"/>
          </a:p>
        </p:txBody>
      </p:sp>
      <p:sp>
        <p:nvSpPr>
          <p:cNvPr id="58372" name="Rectangle 5"/>
          <p:cNvSpPr>
            <a:spLocks noChangeArrowheads="1"/>
          </p:cNvSpPr>
          <p:nvPr/>
        </p:nvSpPr>
        <p:spPr bwMode="auto">
          <a:xfrm>
            <a:off x="1066800" y="5715000"/>
            <a:ext cx="27368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/>
              <a:t>Дување у свећу</a:t>
            </a:r>
          </a:p>
        </p:txBody>
      </p:sp>
      <p:sp>
        <p:nvSpPr>
          <p:cNvPr id="58373" name="Rectangle 6"/>
          <p:cNvSpPr>
            <a:spLocks noChangeArrowheads="1"/>
          </p:cNvSpPr>
          <p:nvPr/>
        </p:nvSpPr>
        <p:spPr bwMode="auto">
          <a:xfrm>
            <a:off x="4572000" y="2514600"/>
            <a:ext cx="4572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Дисање на скупљена уста се спроводи код пацијената са ХОБП, с циљем контроле и смањења диспноје, смањења фреквенце дисања и продужења експиријума. </a:t>
            </a:r>
            <a:endParaRPr lang="en-US"/>
          </a:p>
        </p:txBody>
      </p:sp>
      <p:sp>
        <p:nvSpPr>
          <p:cNvPr id="58374" name="Content Placeholder 6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16343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Дисање са напућеним устима</a:t>
            </a:r>
          </a:p>
        </p:txBody>
      </p:sp>
      <p:sp>
        <p:nvSpPr>
          <p:cNvPr id="5939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Продужава активну респирацију чиме се спречава колапс малих дисајних путева. </a:t>
            </a:r>
          </a:p>
          <a:p>
            <a:r>
              <a:rPr lang="en-US"/>
              <a:t>Смањује респираторну фреквенцу, диспнеју. </a:t>
            </a: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6526F26-CBA0-4D96-9EBF-E037EF6A20F6}" type="slidenum">
              <a:rPr lang="en-US" altLang="en-US" smtClean="0"/>
              <a:pPr/>
              <a:t>55</a:t>
            </a:fld>
            <a:endParaRPr lang="en-US" altLang="en-US"/>
          </a:p>
        </p:txBody>
      </p:sp>
    </p:spTree>
  </p:cSld>
  <p:clrMapOvr>
    <a:masterClrMapping/>
  </p:clrMapOvr>
  <p:transition advTm="12798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altLang="en-US" sz="4000" b="1">
                <a:solidFill>
                  <a:srgbClr val="FF0000"/>
                </a:solidFill>
              </a:rPr>
              <a:t>Вежбе дисања</a:t>
            </a:r>
            <a:endParaRPr lang="en-US" sz="4000"/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F660BE0-1FB2-4590-9E82-B08CD391E382}" type="slidenum">
              <a:rPr lang="en-US" altLang="en-US" smtClean="0"/>
              <a:pPr/>
              <a:t>56</a:t>
            </a:fld>
            <a:endParaRPr lang="en-US" altLang="en-US"/>
          </a:p>
        </p:txBody>
      </p:sp>
      <p:sp>
        <p:nvSpPr>
          <p:cNvPr id="60420" name="Rectangle 5"/>
          <p:cNvSpPr>
            <a:spLocks noChangeArrowheads="1"/>
          </p:cNvSpPr>
          <p:nvPr/>
        </p:nvSpPr>
        <p:spPr bwMode="auto">
          <a:xfrm>
            <a:off x="1143000" y="5486400"/>
            <a:ext cx="30876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/>
              <a:t>Дување у пиштаљку</a:t>
            </a:r>
            <a:endParaRPr lang="en-GB" altLang="en-US"/>
          </a:p>
        </p:txBody>
      </p:sp>
      <p:sp>
        <p:nvSpPr>
          <p:cNvPr id="60421" name="Rectangle 6"/>
          <p:cNvSpPr>
            <a:spLocks noChangeArrowheads="1"/>
          </p:cNvSpPr>
          <p:nvPr/>
        </p:nvSpPr>
        <p:spPr bwMode="auto">
          <a:xfrm>
            <a:off x="990600" y="1828800"/>
            <a:ext cx="73152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/>
              <a:t> При дисању на скупљена уста долази до промене маханизма дисања. 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 Повећава се активност абдоминалне мускулатуре (олакшава се експиријум).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 Долази до повећања интраабдоминалног притиска и подизања дијафрагме (побољшава се њену механичку ефикасност). 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 Све ово доводи до побољшања вентилације и побољшања парцијалног притиска кисеоника.</a:t>
            </a:r>
            <a:endParaRPr lang="en-US"/>
          </a:p>
        </p:txBody>
      </p:sp>
    </p:spTree>
  </p:cSld>
  <p:clrMapOvr>
    <a:masterClrMapping/>
  </p:clrMapOvr>
  <p:transition advTm="25171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b="1">
                <a:solidFill>
                  <a:srgbClr val="FF0000"/>
                </a:solidFill>
              </a:rPr>
              <a:t>Вежбе дисања</a:t>
            </a:r>
            <a:endParaRPr lang="en-US" sz="4000">
              <a:solidFill>
                <a:srgbClr val="FF0000"/>
              </a:solidFill>
            </a:endParaRPr>
          </a:p>
        </p:txBody>
      </p:sp>
      <p:sp>
        <p:nvSpPr>
          <p:cNvPr id="6144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FF6735F-4C78-45F0-8A87-0B379818FDFE}" type="slidenum">
              <a:rPr lang="en-US" altLang="en-US" smtClean="0"/>
              <a:pPr/>
              <a:t>57</a:t>
            </a:fld>
            <a:endParaRPr lang="en-US" altLang="en-US"/>
          </a:p>
        </p:txBody>
      </p:sp>
      <p:sp>
        <p:nvSpPr>
          <p:cNvPr id="61444" name="Content Placeholder 4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942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1143000"/>
          </a:xfrm>
        </p:spPr>
        <p:txBody>
          <a:bodyPr/>
          <a:lstStyle/>
          <a:p>
            <a:r>
              <a:rPr lang="en-US" altLang="en-US" sz="4000" b="1">
                <a:solidFill>
                  <a:srgbClr val="FF0000"/>
                </a:solidFill>
              </a:rPr>
              <a:t>Вежбе дисања</a:t>
            </a:r>
            <a:endParaRPr lang="en-US" sz="4000">
              <a:solidFill>
                <a:srgbClr val="FF0000"/>
              </a:solidFill>
            </a:endParaRPr>
          </a:p>
        </p:txBody>
      </p:sp>
      <p:sp>
        <p:nvSpPr>
          <p:cNvPr id="6246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DAFE173-AC48-4B3D-933C-355730973479}" type="slidenum">
              <a:rPr lang="en-US" altLang="en-US" smtClean="0"/>
              <a:pPr/>
              <a:t>58</a:t>
            </a:fld>
            <a:endParaRPr lang="en-US" altLang="en-US"/>
          </a:p>
        </p:txBody>
      </p:sp>
      <p:sp>
        <p:nvSpPr>
          <p:cNvPr id="62468" name="Rectangle 6"/>
          <p:cNvSpPr>
            <a:spLocks noChangeArrowheads="1"/>
          </p:cNvSpPr>
          <p:nvPr/>
        </p:nvSpPr>
        <p:spPr bwMode="auto">
          <a:xfrm>
            <a:off x="5029200" y="2362200"/>
            <a:ext cx="38100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/>
              <a:t>Различити реквизити за вежбе дисања</a:t>
            </a:r>
            <a:endParaRPr lang="sr-Latn-CS" altLang="en-US"/>
          </a:p>
          <a:p>
            <a:pPr eaLnBrk="1" hangingPunct="1"/>
            <a:endParaRPr lang="sr-Latn-CS" altLang="en-US"/>
          </a:p>
          <a:p>
            <a:pPr eaLnBrk="1" hangingPunct="1"/>
            <a:endParaRPr lang="sr-Latn-CS" altLang="en-US"/>
          </a:p>
          <a:p>
            <a:pPr eaLnBrk="1" hangingPunct="1"/>
            <a:endParaRPr lang="sr-Latn-CS" altLang="en-US"/>
          </a:p>
          <a:p>
            <a:pPr eaLnBrk="1" hangingPunct="1"/>
            <a:endParaRPr lang="sr-Latn-CS" altLang="en-US"/>
          </a:p>
          <a:p>
            <a:pPr eaLnBrk="1" hangingPunct="1"/>
            <a:r>
              <a:rPr lang="en-US" altLang="en-US"/>
              <a:t>Прављење мехурића пене од сапунице</a:t>
            </a:r>
            <a:endParaRPr lang="en-GB" altLang="en-US"/>
          </a:p>
        </p:txBody>
      </p:sp>
      <p:sp>
        <p:nvSpPr>
          <p:cNvPr id="62469" name="Content Placeholder 6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6022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en-US" altLang="en-US" sz="4000" b="1"/>
              <a:t>Опште кондиционе вежбе</a:t>
            </a:r>
            <a:endParaRPr lang="en-US" sz="4000"/>
          </a:p>
        </p:txBody>
      </p:sp>
      <p:sp>
        <p:nvSpPr>
          <p:cNvPr id="6349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en-US"/>
              <a:t>Вежбе на циклоергометру</a:t>
            </a:r>
            <a:endParaRPr lang="en-US" altLang="en-US"/>
          </a:p>
          <a:p>
            <a:pPr eaLnBrk="1" hangingPunct="1"/>
            <a:endParaRPr lang="ru-RU" altLang="en-US"/>
          </a:p>
          <a:p>
            <a:pPr eaLnBrk="1" hangingPunct="1"/>
            <a:r>
              <a:rPr lang="ru-RU" altLang="en-US"/>
              <a:t>Разне гимнастичке вежбе екстремитета, трбушне и леђне мускулатуре</a:t>
            </a:r>
            <a:endParaRPr lang="en-US" altLang="en-US"/>
          </a:p>
          <a:p>
            <a:pPr eaLnBrk="1" hangingPunct="1"/>
            <a:endParaRPr lang="ru-RU" altLang="en-US"/>
          </a:p>
          <a:p>
            <a:pPr eaLnBrk="1" hangingPunct="1"/>
            <a:r>
              <a:rPr lang="ru-RU" altLang="en-US"/>
              <a:t>Ове вежбе треба да ради код куће</a:t>
            </a:r>
            <a:endParaRPr lang="en-US" altLang="en-US"/>
          </a:p>
          <a:p>
            <a:endParaRPr lang="en-US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7BEB550-A5BD-4B78-8AAB-99BE3D98DCC6}" type="slidenum">
              <a:rPr lang="en-US" altLang="en-US" smtClean="0"/>
              <a:pPr/>
              <a:t>59</a:t>
            </a:fld>
            <a:endParaRPr lang="en-US" altLang="en-US"/>
          </a:p>
        </p:txBody>
      </p:sp>
    </p:spTree>
  </p:cSld>
  <p:clrMapOvr>
    <a:masterClrMapping/>
  </p:clrMapOvr>
  <p:transition advTm="22398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Циљ програма респираторне рехабилитације је:</a:t>
            </a:r>
            <a:endParaRPr lang="en-US" sz="3600" b="1"/>
          </a:p>
        </p:txBody>
      </p:sp>
      <p:sp>
        <p:nvSpPr>
          <p:cNvPr id="921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pPr>
              <a:lnSpc>
                <a:spcPct val="200000"/>
              </a:lnSpc>
              <a:buFont typeface="Tahoma" pitchFamily="34" charset="0"/>
              <a:buAutoNum type="arabicParenR"/>
            </a:pPr>
            <a:r>
              <a:rPr lang="ru-RU"/>
              <a:t>смањење симптома </a:t>
            </a:r>
          </a:p>
          <a:p>
            <a:pPr>
              <a:lnSpc>
                <a:spcPct val="200000"/>
              </a:lnSpc>
              <a:buFont typeface="Tahoma" pitchFamily="34" charset="0"/>
              <a:buAutoNum type="arabicParenR"/>
            </a:pPr>
            <a:r>
              <a:rPr lang="ru-RU"/>
              <a:t>побољшање дисајне функције,</a:t>
            </a:r>
          </a:p>
          <a:p>
            <a:pPr>
              <a:lnSpc>
                <a:spcPct val="200000"/>
              </a:lnSpc>
              <a:buFont typeface="Tahoma" pitchFamily="34" charset="0"/>
              <a:buAutoNum type="arabicParenR"/>
            </a:pPr>
            <a:r>
              <a:rPr lang="ru-RU"/>
              <a:t>побољшање квалитета живота  </a:t>
            </a:r>
          </a:p>
          <a:p>
            <a:pPr>
              <a:lnSpc>
                <a:spcPct val="200000"/>
              </a:lnSpc>
              <a:buFont typeface="Tahoma" pitchFamily="34" charset="0"/>
              <a:buAutoNum type="arabicParenR"/>
            </a:pPr>
            <a:r>
              <a:rPr lang="ru-RU"/>
              <a:t>веће учешће у свакодневним животним активностима,</a:t>
            </a:r>
          </a:p>
          <a:p>
            <a:pPr>
              <a:lnSpc>
                <a:spcPct val="200000"/>
              </a:lnSpc>
              <a:buFont typeface="Tahoma" pitchFamily="34" charset="0"/>
              <a:buAutoNum type="arabicParenR"/>
            </a:pPr>
            <a:r>
              <a:rPr lang="ru-RU"/>
              <a:t>рационално кориштење здравствене заштите</a:t>
            </a:r>
            <a:endParaRPr lang="en-US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D9F3F50-69F7-4886-80EF-7C116A44BBD5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</p:cSld>
  <p:clrMapOvr>
    <a:masterClrMapping/>
  </p:clrMapOvr>
  <p:transition advTm="17085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Тренинг снаге</a:t>
            </a:r>
          </a:p>
        </p:txBody>
      </p:sp>
      <p:sp>
        <p:nvSpPr>
          <p:cNvPr id="645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Тренинг снаге доводи до побољшања мишићне масе и снаге.</a:t>
            </a:r>
          </a:p>
          <a:p>
            <a:r>
              <a:rPr lang="ru-RU"/>
              <a:t>Изазива мањи степен диспноје током вежбања.</a:t>
            </a:r>
          </a:p>
          <a:p>
            <a:r>
              <a:rPr lang="ru-RU"/>
              <a:t>Користе се тегови, тера-бенд траке и др.</a:t>
            </a: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A968C8D-51F0-4C17-82DD-2DB41B14D2F2}" type="slidenum">
              <a:rPr lang="en-US" altLang="en-US" smtClean="0"/>
              <a:pPr/>
              <a:t>60</a:t>
            </a:fld>
            <a:endParaRPr lang="en-US" altLang="en-US"/>
          </a:p>
        </p:txBody>
      </p:sp>
    </p:spTree>
  </p:cSld>
  <p:clrMapOvr>
    <a:masterClrMapping/>
  </p:clrMapOvr>
  <p:transition advTm="11284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en-US" sz="3600" b="1"/>
              <a:t>Препоруке за тренинг снаге</a:t>
            </a:r>
          </a:p>
        </p:txBody>
      </p:sp>
      <p:sp>
        <p:nvSpPr>
          <p:cNvPr id="6553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Препоруке препоручују 2-4 сета вежби, са 6-12 понављања, а интензитет оптерећења треба да износи 50-85% од максимално оствареног. </a:t>
            </a:r>
          </a:p>
          <a:p>
            <a:r>
              <a:rPr lang="ru-RU"/>
              <a:t>Предлаже се 2-3 тренинга недељно. </a:t>
            </a:r>
          </a:p>
          <a:p>
            <a:r>
              <a:rPr lang="ru-RU"/>
              <a:t>Обавезно овим тренингом треба обухватити и горње и доње екстремитете.</a:t>
            </a:r>
            <a:endParaRPr lang="en-US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E2A1B97-8CDD-469E-9A2C-BB2F2DDB4F7B}" type="slidenum">
              <a:rPr lang="en-US" altLang="en-US" smtClean="0"/>
              <a:pPr/>
              <a:t>61</a:t>
            </a:fld>
            <a:endParaRPr lang="en-US" altLang="en-US"/>
          </a:p>
        </p:txBody>
      </p:sp>
      <p:sp>
        <p:nvSpPr>
          <p:cNvPr id="65541" name="Rectangle 4"/>
          <p:cNvSpPr>
            <a:spLocks noChangeArrowheads="1"/>
          </p:cNvSpPr>
          <p:nvPr/>
        </p:nvSpPr>
        <p:spPr bwMode="auto">
          <a:xfrm>
            <a:off x="152400" y="6019800"/>
            <a:ext cx="853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/>
              <a:t>Kraemer WJ, Ratamess NA. Fundamentals of resistance training: progression and exercise prescription. Med Sci Sports Exerc 2004; 36: 674–688. </a:t>
            </a:r>
          </a:p>
        </p:txBody>
      </p:sp>
    </p:spTree>
  </p:cSld>
  <p:clrMapOvr>
    <a:masterClrMapping/>
  </p:clrMapOvr>
  <p:transition advTm="21016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ru-RU" sz="3600" b="1"/>
              <a:t>Тренинг издржљивости</a:t>
            </a:r>
            <a:endParaRPr lang="en-US" sz="3600" b="1"/>
          </a:p>
        </p:txBody>
      </p:sp>
      <p:sp>
        <p:nvSpPr>
          <p:cNvPr id="6656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r>
              <a:rPr lang="ru-RU"/>
              <a:t>Најчешће коришћени модалитет вежбања</a:t>
            </a:r>
          </a:p>
          <a:p>
            <a:r>
              <a:rPr lang="ru-RU"/>
              <a:t>Главни задатак ове врсте вежби је да побољша аеробни капацитет за вежбање</a:t>
            </a:r>
          </a:p>
          <a:p>
            <a:r>
              <a:rPr lang="ru-RU"/>
              <a:t>Доказано је да примена тренинга издржљивости високог интензитета доводи до бољих физиолошких одговора, од тренинга мањег интензитета. </a:t>
            </a:r>
          </a:p>
          <a:p>
            <a:r>
              <a:rPr lang="ru-RU"/>
              <a:t>Већина пацијената не може да издржи ове тренинге високог интензитета (замор и диспноја).</a:t>
            </a:r>
          </a:p>
          <a:p>
            <a:r>
              <a:rPr lang="ru-RU"/>
              <a:t>Зато је развијен и најчешће примењиван интервални тренинг издржљивости.</a:t>
            </a:r>
            <a:endParaRPr lang="en-US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1CD63AC-5F3B-4992-A454-917A618AFF6D}" type="slidenum">
              <a:rPr lang="en-US" altLang="en-US" smtClean="0"/>
              <a:pPr/>
              <a:t>62</a:t>
            </a:fld>
            <a:endParaRPr lang="en-US" altLang="en-US"/>
          </a:p>
        </p:txBody>
      </p:sp>
      <p:sp>
        <p:nvSpPr>
          <p:cNvPr id="66565" name="Rectangle 4"/>
          <p:cNvSpPr>
            <a:spLocks noChangeArrowheads="1"/>
          </p:cNvSpPr>
          <p:nvPr/>
        </p:nvSpPr>
        <p:spPr bwMode="auto">
          <a:xfrm>
            <a:off x="0" y="6303963"/>
            <a:ext cx="91440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Casaburi R, Porszasz J, Burns MR, et al. Physiologic benefits of exercise training in rehabilitation of patients with severe chronic obstructive pulmonary disease. Am J Respir Crit Care Med 1997; 155: 1541–155</a:t>
            </a:r>
            <a:r>
              <a:rPr lang="en-US" sz="1600"/>
              <a:t>. </a:t>
            </a:r>
          </a:p>
        </p:txBody>
      </p:sp>
    </p:spTree>
  </p:cSld>
  <p:clrMapOvr>
    <a:masterClrMapping/>
  </p:clrMapOvr>
  <p:transition advTm="33085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Интервални тренинг издржљивости </a:t>
            </a:r>
          </a:p>
        </p:txBody>
      </p:sp>
      <p:sp>
        <p:nvSpPr>
          <p:cNvPr id="6758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/>
              <a:t>Модификација тренинга издржљивости</a:t>
            </a:r>
          </a:p>
          <a:p>
            <a:pPr>
              <a:lnSpc>
                <a:spcPct val="150000"/>
              </a:lnSpc>
            </a:pPr>
            <a:r>
              <a:rPr lang="en-US"/>
              <a:t>Дужи тренинзи су замењени са више краћих тренинга, између којих постије периоди одмора или периоди вежбања мањег интензитета. </a:t>
            </a: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207E289-8CAA-414F-AFC7-444FC37A70B6}" type="slidenum">
              <a:rPr lang="en-US" altLang="en-US" smtClean="0"/>
              <a:pPr/>
              <a:t>63</a:t>
            </a:fld>
            <a:endParaRPr lang="en-US" altLang="en-US"/>
          </a:p>
        </p:txBody>
      </p:sp>
    </p:spTree>
  </p:cSld>
  <p:clrMapOvr>
    <a:masterClrMapping/>
  </p:clrMapOvr>
  <p:transition advTm="13194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ru-RU" sz="3600" b="1"/>
              <a:t>Тренинг издржљивости</a:t>
            </a:r>
            <a:endParaRPr lang="en-US" sz="3600"/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C87FD7D-50E0-457F-AB57-3F7340EDA4A1}" type="slidenum">
              <a:rPr lang="en-US" altLang="en-US" smtClean="0"/>
              <a:pPr/>
              <a:t>64</a:t>
            </a:fld>
            <a:endParaRPr lang="en-US" altLang="en-US"/>
          </a:p>
        </p:txBody>
      </p:sp>
      <p:sp>
        <p:nvSpPr>
          <p:cNvPr id="68612" name="Rectangle 5"/>
          <p:cNvSpPr>
            <a:spLocks noChangeArrowheads="1"/>
          </p:cNvSpPr>
          <p:nvPr/>
        </p:nvSpPr>
        <p:spPr bwMode="auto">
          <a:xfrm>
            <a:off x="5181600" y="2133600"/>
            <a:ext cx="36576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Тренирање издржљивости у облику </a:t>
            </a:r>
            <a:r>
              <a:rPr lang="ru-RU" b="1"/>
              <a:t>вожње бицикла или ходања </a:t>
            </a:r>
            <a:r>
              <a:rPr lang="ru-RU"/>
              <a:t>је најчешће примењен облик физичког вежбања. </a:t>
            </a:r>
            <a:endParaRPr lang="en-US"/>
          </a:p>
        </p:txBody>
      </p:sp>
    </p:spTree>
  </p:cSld>
  <p:clrMapOvr>
    <a:masterClrMapping/>
  </p:clrMapOvr>
  <p:transition advTm="8612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sz="3600" b="1"/>
              <a:t>Тренинг снаге за ГЕ</a:t>
            </a: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CE7875A-CE37-46B2-9662-9C5667E31689}" type="slidenum">
              <a:rPr lang="en-US" altLang="en-US" smtClean="0"/>
              <a:pPr/>
              <a:t>65</a:t>
            </a:fld>
            <a:endParaRPr lang="en-US" altLang="en-US"/>
          </a:p>
        </p:txBody>
      </p:sp>
      <p:sp>
        <p:nvSpPr>
          <p:cNvPr id="69636" name="Rectangle 7"/>
          <p:cNvSpPr>
            <a:spLocks noChangeArrowheads="1"/>
          </p:cNvSpPr>
          <p:nvPr/>
        </p:nvSpPr>
        <p:spPr bwMode="auto">
          <a:xfrm>
            <a:off x="4724400" y="2133600"/>
            <a:ext cx="3810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/>
              <a:t> Вежби за ГЕ укључују бицикл-ергометар за руке, дизање терета и еластичне траке.</a:t>
            </a:r>
          </a:p>
          <a:p>
            <a:pPr>
              <a:buFont typeface="Wingdings" pitchFamily="2" charset="2"/>
              <a:buChar char="q"/>
            </a:pPr>
            <a:r>
              <a:rPr lang="ru-RU"/>
              <a:t> Вежбање ГЕ смањује диспнеју у току активности које се изводе горњим екстре- митетима.</a:t>
            </a:r>
            <a:endParaRPr lang="en-US"/>
          </a:p>
        </p:txBody>
      </p:sp>
      <p:sp>
        <p:nvSpPr>
          <p:cNvPr id="69637" name="Content Placeholder 5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16475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z="4000" b="1"/>
              <a:t>Климатска терапија</a:t>
            </a:r>
            <a:endParaRPr lang="en-US" sz="4000"/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en-US" dirty="0"/>
              <a:t>Највише прија средње висинска клима (маx 800 м!!!) и приморска клима, мада је присутна индивидуална реакција на климу</a:t>
            </a:r>
            <a:endParaRPr lang="sr-Latn-RS" altLang="en-US" dirty="0"/>
          </a:p>
          <a:p>
            <a:pPr marL="0" indent="0" eaLnBrk="1" hangingPunct="1">
              <a:buFontTx/>
              <a:buNone/>
              <a:defRPr/>
            </a:pPr>
            <a:endParaRPr lang="ru-RU" altLang="en-US" dirty="0"/>
          </a:p>
          <a:p>
            <a:pPr eaLnBrk="1" hangingPunct="1">
              <a:defRPr/>
            </a:pPr>
            <a:r>
              <a:rPr lang="ru-RU" altLang="en-US" dirty="0"/>
              <a:t>Соко бања</a:t>
            </a:r>
            <a:endParaRPr lang="en-US" altLang="en-US" dirty="0"/>
          </a:p>
          <a:p>
            <a:pPr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2021CA4-C792-4DA1-8CCD-7F6628AD4EC1}" type="slidenum">
              <a:rPr lang="en-US" altLang="en-US" smtClean="0"/>
              <a:pPr/>
              <a:t>66</a:t>
            </a:fld>
            <a:endParaRPr lang="en-US" altLang="en-US"/>
          </a:p>
        </p:txBody>
      </p:sp>
    </p:spTree>
  </p:cSld>
  <p:clrMapOvr>
    <a:masterClrMapping/>
  </p:clrMapOvr>
  <p:transition advTm="13255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683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>
          <a:xfrm>
            <a:off x="1524000" y="3429000"/>
            <a:ext cx="6400800" cy="1752600"/>
          </a:xfrm>
        </p:spPr>
        <p:txBody>
          <a:bodyPr/>
          <a:lstStyle/>
          <a:p>
            <a:pPr algn="r"/>
            <a:r>
              <a:rPr lang="en-US" sz="4000" b="1"/>
              <a:t>Рехабилитација рестриктивних плућних болести</a:t>
            </a:r>
          </a:p>
        </p:txBody>
      </p:sp>
      <p:pic>
        <p:nvPicPr>
          <p:cNvPr id="71684" name="Picture 4" descr="C:\Users\User\Desktop\pulm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312738"/>
            <a:ext cx="3038475" cy="235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00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Рестриктивне плућне болести</a:t>
            </a:r>
          </a:p>
        </p:txBody>
      </p:sp>
      <p:sp>
        <p:nvSpPr>
          <p:cNvPr id="7270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Обухватају промене које доводе до рестикције брохијалних путева плућног паренхима вршећи притисак и доводећи до њиховог сужавања.</a:t>
            </a:r>
          </a:p>
          <a:p>
            <a:r>
              <a:rPr lang="en-US"/>
              <a:t>Деле са :</a:t>
            </a:r>
          </a:p>
          <a:p>
            <a:r>
              <a:rPr lang="en-US"/>
              <a:t>1. рестриктивне болести узроковане променама у самом плућном ткиву и </a:t>
            </a:r>
          </a:p>
          <a:p>
            <a:r>
              <a:rPr lang="en-US"/>
              <a:t>2. обољења код којих су рестрикцију плућног ткива узроковала променом на  тораксу и на  кичменом стубу.</a:t>
            </a:r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2473553-6508-47A6-9E20-A5102B8D7899}" type="slidenum">
              <a:rPr lang="en-US" altLang="en-US" smtClean="0"/>
              <a:pPr/>
              <a:t>68</a:t>
            </a:fld>
            <a:endParaRPr lang="en-US" altLang="en-US"/>
          </a:p>
        </p:txBody>
      </p:sp>
    </p:spTree>
  </p:cSld>
  <p:clrMapOvr>
    <a:masterClrMapping/>
  </p:clrMapOvr>
  <p:transition advTm="22631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Рестриктивне плућне болести</a:t>
            </a:r>
            <a:endParaRPr lang="en-US" sz="3600"/>
          </a:p>
        </p:txBody>
      </p:sp>
      <p:sp>
        <p:nvSpPr>
          <p:cNvPr id="7373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1. фиброза плућа, запаљења плућне марамице, тумори плућа</a:t>
            </a:r>
          </a:p>
          <a:p>
            <a:endParaRPr lang="en-US"/>
          </a:p>
          <a:p>
            <a:r>
              <a:rPr lang="en-US"/>
              <a:t>2. </a:t>
            </a:r>
            <a:r>
              <a:rPr lang="sr-Latn-CS"/>
              <a:t>pectus excavatum; pectus carinatum; scoliosis; kyphosis; kyphoscoliosis; Mb.Bechterew</a:t>
            </a:r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CFFA98-7595-43D4-A35D-AA6921D323E4}" type="slidenum">
              <a:rPr lang="en-US" altLang="en-US" smtClean="0"/>
              <a:pPr/>
              <a:t>69</a:t>
            </a:fld>
            <a:endParaRPr lang="en-US" altLang="en-US"/>
          </a:p>
        </p:txBody>
      </p:sp>
    </p:spTree>
  </p:cSld>
  <p:clrMapOvr>
    <a:masterClrMapping/>
  </p:clrMapOvr>
  <p:transition advTm="21219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Клинички преглед респираторног болесника</a:t>
            </a:r>
          </a:p>
        </p:txBody>
      </p:sp>
      <p:sp>
        <p:nvSpPr>
          <p:cNvPr id="1024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Општа анамнеза и анамнеза дисајних тегоба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Анализа дисајне форме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Анализа дисајне мускулатуре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Анализа теленог држања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Анализа форме и покретљивости торакса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Анализа способности савлађивања оптерећења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097C2A1-D271-4D97-A9D2-6132BF999EEC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  <p:transition advTm="22459"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Рехабилитација </a:t>
            </a:r>
          </a:p>
        </p:txBody>
      </p:sp>
      <p:sp>
        <p:nvSpPr>
          <p:cNvPr id="7475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/>
              <a:t>Дисајне вежбе (респираторна кинезитерапија)</a:t>
            </a:r>
          </a:p>
          <a:p>
            <a:pPr>
              <a:lnSpc>
                <a:spcPct val="200000"/>
              </a:lnSpc>
            </a:pPr>
            <a:r>
              <a:rPr lang="en-US"/>
              <a:t>Вежбе доњег костног и дијафрагмалног дисања са нагласком на дубоком инспиријуму</a:t>
            </a:r>
          </a:p>
          <a:p>
            <a:pPr>
              <a:lnSpc>
                <a:spcPct val="200000"/>
              </a:lnSpc>
            </a:pPr>
            <a:r>
              <a:rPr lang="en-US"/>
              <a:t>Релаксација</a:t>
            </a:r>
          </a:p>
          <a:p>
            <a:pPr>
              <a:lnSpc>
                <a:spcPct val="200000"/>
              </a:lnSpc>
            </a:pPr>
            <a:r>
              <a:rPr lang="en-US"/>
              <a:t>Опште кондиционе вежбе (аеробни тренинг)</a:t>
            </a:r>
          </a:p>
          <a:p>
            <a:endParaRPr lang="en-US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263CA38-D6E9-4F57-B1CA-D24304363855}" type="slidenum">
              <a:rPr lang="en-US" altLang="en-US" smtClean="0"/>
              <a:pPr/>
              <a:t>70</a:t>
            </a:fld>
            <a:endParaRPr lang="en-US" altLang="en-US"/>
          </a:p>
        </p:txBody>
      </p:sp>
    </p:spTree>
  </p:cSld>
  <p:clrMapOvr>
    <a:masterClrMapping/>
  </p:clrMapOvr>
  <p:transition advTm="16343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Контраиндикације</a:t>
            </a:r>
            <a:endParaRPr lang="en-US" sz="4000" b="1"/>
          </a:p>
        </p:txBody>
      </p:sp>
      <p:sp>
        <p:nvSpPr>
          <p:cNvPr id="1126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r>
              <a:rPr lang="ru-RU"/>
              <a:t>Абсолутна контраиндикација за примену програма су пацијенти са: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нестабилном ангином,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свежим инфарктом миокарда,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тешком аортном стенозом,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неконтролисаном хипертензијом,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тешким периферним васкуларним болестима и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тешким проблемима мобилности. </a:t>
            </a:r>
            <a:endParaRPr lang="en-US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2ED33F1-7131-4385-8A31-2A0AA98A6715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  <p:transition advTm="16363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Рехабилитација</a:t>
            </a:r>
            <a:endParaRPr lang="en-US"/>
          </a:p>
        </p:txBody>
      </p:sp>
      <p:sp>
        <p:nvSpPr>
          <p:cNvPr id="1229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Програми се могу спроводити код болничких, ванболничких пацијената и у кућним условима.</a:t>
            </a:r>
          </a:p>
          <a:p>
            <a:r>
              <a:rPr lang="ru-RU"/>
              <a:t>Едукација и тренинг вежбе се најчешће спроводе у групама (6 до 8 особа). </a:t>
            </a:r>
          </a:p>
          <a:p>
            <a:r>
              <a:rPr lang="ru-RU"/>
              <a:t>У селекцији пацијената је важна њихова мотивација, функционални статус, пушачи ређе заврше рехабилитациони програм, иако ова група пацијената у оквиру рехабилитације добија и програм одвикавања од пушења</a:t>
            </a:r>
            <a:endParaRPr lang="en-US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3AE80B5-219D-491A-8895-8DD2E9380EC5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</p:cSld>
  <p:clrMapOvr>
    <a:masterClrMapping/>
  </p:clrMapOvr>
  <p:transition advTm="31957"/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Kancelarij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arij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8696</TotalTime>
  <Words>2527</Words>
  <Application>Microsoft Office PowerPoint</Application>
  <PresentationFormat>On-screen Show (4:3)</PresentationFormat>
  <Paragraphs>366</Paragraphs>
  <Slides>70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5" baseType="lpstr">
      <vt:lpstr>Arial</vt:lpstr>
      <vt:lpstr>Wingdings</vt:lpstr>
      <vt:lpstr>Tahoma</vt:lpstr>
      <vt:lpstr>Calibri</vt:lpstr>
      <vt:lpstr>Blueprint</vt:lpstr>
      <vt:lpstr>ФИЗИКАЛНИ ТРЕТМАН РЕСПИРАТОРНИХ БОЛЕСНИКА</vt:lpstr>
      <vt:lpstr>Рехабилитација</vt:lpstr>
      <vt:lpstr>Рехабилитација</vt:lpstr>
      <vt:lpstr>PowerPoint Presentation</vt:lpstr>
      <vt:lpstr>Рехабилитација</vt:lpstr>
      <vt:lpstr>Циљ програма респираторне рехабилитације је:</vt:lpstr>
      <vt:lpstr>Клинички преглед респираторног болесника</vt:lpstr>
      <vt:lpstr>Контраиндикације</vt:lpstr>
      <vt:lpstr>Рехабилитација</vt:lpstr>
      <vt:lpstr>Рехабилитација</vt:lpstr>
      <vt:lpstr>Тренинг вежбе</vt:lpstr>
      <vt:lpstr>Тренинг вежбе</vt:lpstr>
      <vt:lpstr>Тренинг вежбе</vt:lpstr>
      <vt:lpstr>Толеранција на напор код пацијената са ХОБП-ом</vt:lpstr>
      <vt:lpstr>Клинички ентитети ХОБП-а</vt:lpstr>
      <vt:lpstr>PowerPoint Presentation</vt:lpstr>
      <vt:lpstr>Дефиниција  </vt:lpstr>
      <vt:lpstr>Дефиниција радне групе Европског Респираторног Удружења (ЕРС) и Америчког торакалног Друштва(АТС) </vt:lpstr>
      <vt:lpstr>Респираторна рехабилитација </vt:lpstr>
      <vt:lpstr>Главни циљеви респираторне кинезитерапије су:</vt:lpstr>
      <vt:lpstr>Респираторна рехабилитација</vt:lpstr>
      <vt:lpstr>PowerPoint Presentation</vt:lpstr>
      <vt:lpstr>Инхалациона (аеросол) терапија</vt:lpstr>
      <vt:lpstr>Инхалациона (аеросол) терапија</vt:lpstr>
      <vt:lpstr>ПОСТУРАЛНА ДРЕНАЖА</vt:lpstr>
      <vt:lpstr>ПОСТУРАЛНА ДРЕНАЖА</vt:lpstr>
      <vt:lpstr>ПОСТУРАЛНА ДРЕНАЖА</vt:lpstr>
      <vt:lpstr>Дренажа дисајних путева</vt:lpstr>
      <vt:lpstr>Дренажа дисајних путева</vt:lpstr>
      <vt:lpstr>Дренажа дисајних путева</vt:lpstr>
      <vt:lpstr>Дренажа дисајних путева</vt:lpstr>
      <vt:lpstr>Дренажа дисајних путева</vt:lpstr>
      <vt:lpstr>Дренажа дисајних путева</vt:lpstr>
      <vt:lpstr>Дренажа дисајних путева</vt:lpstr>
      <vt:lpstr>Дренажа дисајних путева</vt:lpstr>
      <vt:lpstr>Дренажа дисајних путева</vt:lpstr>
      <vt:lpstr>Основни принципи постуралне дренаже:</vt:lpstr>
      <vt:lpstr>Flutter терапија</vt:lpstr>
      <vt:lpstr>Flutter терапија</vt:lpstr>
      <vt:lpstr>Flutter терапија</vt:lpstr>
      <vt:lpstr>Flutter терапија</vt:lpstr>
      <vt:lpstr>Рефлекторна дисајна терапија</vt:lpstr>
      <vt:lpstr>Рефлекторна дисајна терапија</vt:lpstr>
      <vt:lpstr>Рефлекторна дисајна терапија</vt:lpstr>
      <vt:lpstr>Рефлекторна дисајна терапија</vt:lpstr>
      <vt:lpstr>Рефлекторна дисајна терапија</vt:lpstr>
      <vt:lpstr>Релаксација</vt:lpstr>
      <vt:lpstr>Вежбе дисања</vt:lpstr>
      <vt:lpstr>Вежбе дисања</vt:lpstr>
      <vt:lpstr>Вежбе дисања</vt:lpstr>
      <vt:lpstr>Вежбе дисања – дијафрагмално дисање</vt:lpstr>
      <vt:lpstr>Вежбе дисања – дијафрагмално дисање</vt:lpstr>
      <vt:lpstr>Вежбе дисања</vt:lpstr>
      <vt:lpstr>Вежбе дисања</vt:lpstr>
      <vt:lpstr>Дисање са напућеним устима</vt:lpstr>
      <vt:lpstr>Вежбе дисања</vt:lpstr>
      <vt:lpstr>Вежбе дисања</vt:lpstr>
      <vt:lpstr>Вежбе дисања</vt:lpstr>
      <vt:lpstr>Опште кондиционе вежбе</vt:lpstr>
      <vt:lpstr>Тренинг снаге</vt:lpstr>
      <vt:lpstr>Препоруке за тренинг снаге</vt:lpstr>
      <vt:lpstr>Тренинг издржљивости</vt:lpstr>
      <vt:lpstr>Интервални тренинг издржљивости </vt:lpstr>
      <vt:lpstr>Тренинг издржљивости</vt:lpstr>
      <vt:lpstr>Тренинг снаге за ГЕ</vt:lpstr>
      <vt:lpstr>Климатска терапија</vt:lpstr>
      <vt:lpstr>PowerPoint Presentation</vt:lpstr>
      <vt:lpstr>Рестриктивне плућне болести</vt:lpstr>
      <vt:lpstr>Рестриктивне плућне болести</vt:lpstr>
      <vt:lpstr>Рехабилитација </vt:lpstr>
    </vt:vector>
  </TitlesOfParts>
  <Company>BOOX Computers, Kragujevac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Rehabilitacija traumatoloških bolesnika</dc:title>
  <dc:creator>WIN98SE</dc:creator>
  <cp:lastModifiedBy>Vesna</cp:lastModifiedBy>
  <cp:revision>1057</cp:revision>
  <dcterms:created xsi:type="dcterms:W3CDTF">2002-12-17T12:07:36Z</dcterms:created>
  <dcterms:modified xsi:type="dcterms:W3CDTF">2024-08-30T08:20:05Z</dcterms:modified>
</cp:coreProperties>
</file>